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8" r:id="rId3"/>
    <p:sldId id="311" r:id="rId4"/>
    <p:sldId id="312" r:id="rId5"/>
    <p:sldId id="313" r:id="rId6"/>
    <p:sldId id="314" r:id="rId7"/>
    <p:sldId id="332" r:id="rId8"/>
    <p:sldId id="328" r:id="rId9"/>
    <p:sldId id="319" r:id="rId10"/>
    <p:sldId id="323" r:id="rId11"/>
    <p:sldId id="334" r:id="rId12"/>
    <p:sldId id="335" r:id="rId13"/>
    <p:sldId id="325" r:id="rId14"/>
    <p:sldId id="326" r:id="rId15"/>
    <p:sldId id="327" r:id="rId16"/>
    <p:sldId id="329" r:id="rId17"/>
    <p:sldId id="333" r:id="rId18"/>
    <p:sldId id="331" r:id="rId19"/>
    <p:sldId id="280" r:id="rId20"/>
    <p:sldId id="282" r:id="rId21"/>
    <p:sldId id="330" r:id="rId22"/>
  </p:sldIdLst>
  <p:sldSz cx="9144000" cy="5143500" type="screen16x9"/>
  <p:notesSz cx="6858000" cy="9144000"/>
  <p:embeddedFontLst>
    <p:embeddedFont>
      <p:font typeface="Black Han Sans" panose="020B0604020202020204" charset="-127"/>
      <p:regular r:id="rId24"/>
    </p:embeddedFont>
    <p:embeddedFont>
      <p:font typeface="ABeeZee" panose="020B0604020202020204" charset="0"/>
      <p:regular r:id="rId25"/>
      <p:italic r:id="rId26"/>
    </p:embeddedFont>
    <p:embeddedFont>
      <p:font typeface="Biome Light" panose="020B0303030204020804" pitchFamily="34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C0C"/>
    <a:srgbClr val="6C8EB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4A65B6-6CB5-4FDE-BAAC-F2FC26BDA962}">
  <a:tblStyle styleId="{2B4A65B6-6CB5-4FDE-BAAC-F2FC26BDA9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03" autoAdjust="0"/>
  </p:normalViewPr>
  <p:slideViewPr>
    <p:cSldViewPr snapToGrid="0">
      <p:cViewPr varScale="1">
        <p:scale>
          <a:sx n="140" d="100"/>
          <a:sy n="140" d="100"/>
        </p:scale>
        <p:origin x="96" y="82"/>
      </p:cViewPr>
      <p:guideLst/>
    </p:cSldViewPr>
  </p:slideViewPr>
  <p:outlineViewPr>
    <p:cViewPr>
      <p:scale>
        <a:sx n="33" d="100"/>
        <a:sy n="33" d="100"/>
      </p:scale>
      <p:origin x="0" y="-691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185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Migliorare lo schema NN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868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Migliorare lo schema NN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00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643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Migliorare lo </a:t>
            </a:r>
            <a:r>
              <a:rPr lang="it-IT" dirty="0" err="1"/>
              <a:t>shcema</a:t>
            </a:r>
            <a:r>
              <a:rPr lang="it-IT" dirty="0"/>
              <a:t> NN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250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10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Fare transizioni fra i grafici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03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Fare transizioni fra i grafici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782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904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Forse inutile, da togliere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8" name="Google Shape;5118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98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Molto scarna, cambiare immagine del cervello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27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23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43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98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06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21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06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6"/>
          <p:cNvGrpSpPr/>
          <p:nvPr/>
        </p:nvGrpSpPr>
        <p:grpSpPr>
          <a:xfrm>
            <a:off x="5202063" y="4121297"/>
            <a:ext cx="3941609" cy="1021956"/>
            <a:chOff x="2582150" y="3714800"/>
            <a:chExt cx="2689050" cy="697200"/>
          </a:xfrm>
        </p:grpSpPr>
        <p:sp>
          <p:nvSpPr>
            <p:cNvPr id="501" name="Google Shape;501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6"/>
          <p:cNvGrpSpPr/>
          <p:nvPr/>
        </p:nvGrpSpPr>
        <p:grpSpPr>
          <a:xfrm flipH="1">
            <a:off x="38" y="4121297"/>
            <a:ext cx="3941609" cy="1021956"/>
            <a:chOff x="2582150" y="3714800"/>
            <a:chExt cx="2689050" cy="697200"/>
          </a:xfrm>
        </p:grpSpPr>
        <p:sp>
          <p:nvSpPr>
            <p:cNvPr id="562" name="Google Shape;562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6"/>
          <p:cNvGrpSpPr/>
          <p:nvPr/>
        </p:nvGrpSpPr>
        <p:grpSpPr>
          <a:xfrm rot="10800000">
            <a:off x="157" y="95"/>
            <a:ext cx="1146035" cy="1362783"/>
            <a:chOff x="3048875" y="2669025"/>
            <a:chExt cx="504550" cy="599975"/>
          </a:xfrm>
        </p:grpSpPr>
        <p:sp>
          <p:nvSpPr>
            <p:cNvPr id="623" name="Google Shape;623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 rot="10800000" flipH="1">
            <a:off x="7997632" y="95"/>
            <a:ext cx="1146035" cy="1362783"/>
            <a:chOff x="3048875" y="2669025"/>
            <a:chExt cx="504550" cy="599975"/>
          </a:xfrm>
        </p:grpSpPr>
        <p:sp>
          <p:nvSpPr>
            <p:cNvPr id="646" name="Google Shape;646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7B54193-A307-4CF4-8265-72A2D02D832E}"/>
              </a:ext>
            </a:extLst>
          </p:cNvPr>
          <p:cNvSpPr/>
          <p:nvPr userDrawn="1"/>
        </p:nvSpPr>
        <p:spPr>
          <a:xfrm>
            <a:off x="0" y="3712029"/>
            <a:ext cx="9143667" cy="143147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13"/>
          <p:cNvGrpSpPr/>
          <p:nvPr/>
        </p:nvGrpSpPr>
        <p:grpSpPr>
          <a:xfrm rot="10800000">
            <a:off x="-22204" y="145"/>
            <a:ext cx="2094212" cy="1053578"/>
            <a:chOff x="4905075" y="2588800"/>
            <a:chExt cx="982875" cy="494475"/>
          </a:xfrm>
        </p:grpSpPr>
        <p:sp>
          <p:nvSpPr>
            <p:cNvPr id="1415" name="Google Shape;1415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13"/>
          <p:cNvGrpSpPr/>
          <p:nvPr/>
        </p:nvGrpSpPr>
        <p:grpSpPr>
          <a:xfrm rot="10800000" flipH="1">
            <a:off x="7049796" y="145"/>
            <a:ext cx="2094212" cy="1053578"/>
            <a:chOff x="4905075" y="2588800"/>
            <a:chExt cx="982875" cy="494475"/>
          </a:xfrm>
        </p:grpSpPr>
        <p:sp>
          <p:nvSpPr>
            <p:cNvPr id="1470" name="Google Shape;1470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13"/>
          <p:cNvGrpSpPr/>
          <p:nvPr/>
        </p:nvGrpSpPr>
        <p:grpSpPr>
          <a:xfrm rot="-5400000">
            <a:off x="368114" y="3725018"/>
            <a:ext cx="1053574" cy="1834191"/>
            <a:chOff x="1083450" y="1318750"/>
            <a:chExt cx="624525" cy="1087250"/>
          </a:xfrm>
        </p:grpSpPr>
        <p:sp>
          <p:nvSpPr>
            <p:cNvPr id="1525" name="Google Shape;1525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13"/>
          <p:cNvGrpSpPr/>
          <p:nvPr/>
        </p:nvGrpSpPr>
        <p:grpSpPr>
          <a:xfrm rot="5400000" flipH="1">
            <a:off x="7700114" y="3725018"/>
            <a:ext cx="1053574" cy="1834191"/>
            <a:chOff x="1083450" y="1318750"/>
            <a:chExt cx="624525" cy="1087250"/>
          </a:xfrm>
        </p:grpSpPr>
        <p:sp>
          <p:nvSpPr>
            <p:cNvPr id="1563" name="Google Shape;1563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2" name="Google Shape;1602;p13"/>
          <p:cNvSpPr txBox="1">
            <a:spLocks noGrp="1"/>
          </p:cNvSpPr>
          <p:nvPr>
            <p:ph type="subTitle" idx="1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3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4" name="Google Shape;1604;p13"/>
          <p:cNvSpPr txBox="1">
            <a:spLocks noGrp="1"/>
          </p:cNvSpPr>
          <p:nvPr>
            <p:ph type="subTitle" idx="4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13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6" name="Google Shape;1606;p13"/>
          <p:cNvSpPr txBox="1">
            <a:spLocks noGrp="1"/>
          </p:cNvSpPr>
          <p:nvPr>
            <p:ph type="subTitle" idx="6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3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8" name="Google Shape;1608;p13"/>
          <p:cNvSpPr txBox="1">
            <a:spLocks noGrp="1"/>
          </p:cNvSpPr>
          <p:nvPr>
            <p:ph type="subTitle" idx="8"/>
          </p:nvPr>
        </p:nvSpPr>
        <p:spPr>
          <a:xfrm>
            <a:off x="5750100" y="165558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3"/>
          <p:cNvSpPr txBox="1">
            <a:spLocks noGrp="1"/>
          </p:cNvSpPr>
          <p:nvPr>
            <p:ph type="title" idx="9" hasCustomPrompt="1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0" name="Google Shape;1610;p13"/>
          <p:cNvSpPr txBox="1">
            <a:spLocks noGrp="1"/>
          </p:cNvSpPr>
          <p:nvPr>
            <p:ph type="title" idx="13" hasCustomPrompt="1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1" name="Google Shape;1611;p13"/>
          <p:cNvSpPr txBox="1">
            <a:spLocks noGrp="1"/>
          </p:cNvSpPr>
          <p:nvPr>
            <p:ph type="title" idx="14" hasCustomPrompt="1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2" name="Google Shape;16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3" name="Google Shape;1613;p13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4" name="Google Shape;1614;p13"/>
          <p:cNvSpPr txBox="1">
            <a:spLocks noGrp="1"/>
          </p:cNvSpPr>
          <p:nvPr>
            <p:ph type="subTitle" idx="17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13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6" name="Google Shape;1616;p13"/>
          <p:cNvSpPr txBox="1">
            <a:spLocks noGrp="1"/>
          </p:cNvSpPr>
          <p:nvPr>
            <p:ph type="subTitle" idx="19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8" name="Google Shape;1618;p13"/>
          <p:cNvSpPr txBox="1">
            <a:spLocks noGrp="1"/>
          </p:cNvSpPr>
          <p:nvPr>
            <p:ph type="title" idx="21" hasCustomPrompt="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p24"/>
          <p:cNvGrpSpPr/>
          <p:nvPr/>
        </p:nvGrpSpPr>
        <p:grpSpPr>
          <a:xfrm rot="10800000">
            <a:off x="-82" y="-52"/>
            <a:ext cx="2403250" cy="3538711"/>
            <a:chOff x="2525900" y="1699450"/>
            <a:chExt cx="1076050" cy="1584450"/>
          </a:xfrm>
        </p:grpSpPr>
        <p:sp>
          <p:nvSpPr>
            <p:cNvPr id="3358" name="Google Shape;3358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6" name="Google Shape;3426;p24"/>
          <p:cNvGrpSpPr/>
          <p:nvPr/>
        </p:nvGrpSpPr>
        <p:grpSpPr>
          <a:xfrm rot="10800000" flipH="1">
            <a:off x="6751218" y="-52"/>
            <a:ext cx="2403250" cy="3538711"/>
            <a:chOff x="2525900" y="1699450"/>
            <a:chExt cx="1076050" cy="1584450"/>
          </a:xfrm>
        </p:grpSpPr>
        <p:sp>
          <p:nvSpPr>
            <p:cNvPr id="3427" name="Google Shape;3427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5" name="Google Shape;349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24"/>
          <p:cNvSpPr txBox="1">
            <a:spLocks noGrp="1"/>
          </p:cNvSpPr>
          <p:nvPr>
            <p:ph type="title" idx="2"/>
          </p:nvPr>
        </p:nvSpPr>
        <p:spPr>
          <a:xfrm>
            <a:off x="102407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7" name="Google Shape;3497;p24"/>
          <p:cNvSpPr txBox="1">
            <a:spLocks noGrp="1"/>
          </p:cNvSpPr>
          <p:nvPr>
            <p:ph type="subTitle" idx="1"/>
          </p:nvPr>
        </p:nvSpPr>
        <p:spPr>
          <a:xfrm>
            <a:off x="102407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98" name="Google Shape;3498;p24"/>
          <p:cNvSpPr txBox="1">
            <a:spLocks noGrp="1"/>
          </p:cNvSpPr>
          <p:nvPr>
            <p:ph type="title" idx="3"/>
          </p:nvPr>
        </p:nvSpPr>
        <p:spPr>
          <a:xfrm>
            <a:off x="3507097" y="1920613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9" name="Google Shape;3499;p24"/>
          <p:cNvSpPr txBox="1">
            <a:spLocks noGrp="1"/>
          </p:cNvSpPr>
          <p:nvPr>
            <p:ph type="subTitle" idx="4"/>
          </p:nvPr>
        </p:nvSpPr>
        <p:spPr>
          <a:xfrm>
            <a:off x="3501850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0" name="Google Shape;3500;p24"/>
          <p:cNvSpPr txBox="1">
            <a:spLocks noGrp="1"/>
          </p:cNvSpPr>
          <p:nvPr>
            <p:ph type="title" idx="5"/>
          </p:nvPr>
        </p:nvSpPr>
        <p:spPr>
          <a:xfrm>
            <a:off x="102407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1" name="Google Shape;3501;p24"/>
          <p:cNvSpPr txBox="1">
            <a:spLocks noGrp="1"/>
          </p:cNvSpPr>
          <p:nvPr>
            <p:ph type="subTitle" idx="6"/>
          </p:nvPr>
        </p:nvSpPr>
        <p:spPr>
          <a:xfrm>
            <a:off x="102407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2" name="Google Shape;3502;p24"/>
          <p:cNvSpPr txBox="1">
            <a:spLocks noGrp="1"/>
          </p:cNvSpPr>
          <p:nvPr>
            <p:ph type="title" idx="7"/>
          </p:nvPr>
        </p:nvSpPr>
        <p:spPr>
          <a:xfrm>
            <a:off x="3507097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3" name="Google Shape;3503;p24"/>
          <p:cNvSpPr txBox="1">
            <a:spLocks noGrp="1"/>
          </p:cNvSpPr>
          <p:nvPr>
            <p:ph type="subTitle" idx="8"/>
          </p:nvPr>
        </p:nvSpPr>
        <p:spPr>
          <a:xfrm>
            <a:off x="3507097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4" name="Google Shape;3504;p24"/>
          <p:cNvSpPr txBox="1">
            <a:spLocks noGrp="1"/>
          </p:cNvSpPr>
          <p:nvPr>
            <p:ph type="title" idx="9"/>
          </p:nvPr>
        </p:nvSpPr>
        <p:spPr>
          <a:xfrm>
            <a:off x="597962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5" name="Google Shape;3505;p24"/>
          <p:cNvSpPr txBox="1">
            <a:spLocks noGrp="1"/>
          </p:cNvSpPr>
          <p:nvPr>
            <p:ph type="subTitle" idx="13"/>
          </p:nvPr>
        </p:nvSpPr>
        <p:spPr>
          <a:xfrm>
            <a:off x="597962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6" name="Google Shape;3506;p24"/>
          <p:cNvSpPr txBox="1">
            <a:spLocks noGrp="1"/>
          </p:cNvSpPr>
          <p:nvPr>
            <p:ph type="title" idx="14"/>
          </p:nvPr>
        </p:nvSpPr>
        <p:spPr>
          <a:xfrm>
            <a:off x="597962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7" name="Google Shape;3507;p24"/>
          <p:cNvSpPr txBox="1">
            <a:spLocks noGrp="1"/>
          </p:cNvSpPr>
          <p:nvPr>
            <p:ph type="subTitle" idx="15"/>
          </p:nvPr>
        </p:nvSpPr>
        <p:spPr>
          <a:xfrm>
            <a:off x="597962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9" name="Google Shape;3899;p27"/>
          <p:cNvGrpSpPr/>
          <p:nvPr/>
        </p:nvGrpSpPr>
        <p:grpSpPr>
          <a:xfrm rot="10800000" flipH="1">
            <a:off x="7165541" y="153"/>
            <a:ext cx="1978228" cy="4794296"/>
            <a:chOff x="5728375" y="1492875"/>
            <a:chExt cx="1308525" cy="3171250"/>
          </a:xfrm>
        </p:grpSpPr>
        <p:sp>
          <p:nvSpPr>
            <p:cNvPr id="3900" name="Google Shape;3900;p2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27"/>
          <p:cNvGrpSpPr/>
          <p:nvPr/>
        </p:nvGrpSpPr>
        <p:grpSpPr>
          <a:xfrm rot="10800000">
            <a:off x="266" y="153"/>
            <a:ext cx="1978228" cy="4794296"/>
            <a:chOff x="5728375" y="1492875"/>
            <a:chExt cx="1308525" cy="3171250"/>
          </a:xfrm>
        </p:grpSpPr>
        <p:sp>
          <p:nvSpPr>
            <p:cNvPr id="3976" name="Google Shape;3976;p2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1" name="Google Shape;4051;p27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27"/>
          <p:cNvSpPr txBox="1">
            <a:spLocks noGrp="1"/>
          </p:cNvSpPr>
          <p:nvPr>
            <p:ph type="subTitle" idx="1"/>
          </p:nvPr>
        </p:nvSpPr>
        <p:spPr>
          <a:xfrm>
            <a:off x="2854650" y="11334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4" name="Google Shape;405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6" name="Google Shape;4056;p28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4057" name="Google Shape;4057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2" name="Google Shape;4132;p28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4133" name="Google Shape;4133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2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0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4211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4231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29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251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28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70" r:id="rId4"/>
    <p:sldLayoutId id="2147483673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5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1082498" y="1558391"/>
            <a:ext cx="6979004" cy="1555062"/>
          </a:xfrm>
          <a:prstGeom prst="snip2Diag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COMPARISON OF INCREMENTAL ON LINE LEARNING ALGORITHMS FOR GESTURE AND VISUAL SMART SENSORS</a:t>
            </a:r>
            <a:endParaRPr sz="24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133643" y="3361041"/>
            <a:ext cx="2489982" cy="148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Relator</a:t>
            </a:r>
            <a:br>
              <a:rPr lang="en" dirty="0"/>
            </a:br>
            <a:r>
              <a:rPr lang="en" dirty="0"/>
              <a:t>Davide Brunelli</a:t>
            </a:r>
            <a:br>
              <a:rPr lang="en" dirty="0"/>
            </a:br>
            <a:br>
              <a:rPr lang="en" dirty="0"/>
            </a:br>
            <a:r>
              <a:rPr lang="en" dirty="0"/>
              <a:t>Co-relator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 Albanese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DAC0A-7C62-47FC-97BD-200B1F9B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01" y="0"/>
            <a:ext cx="2857899" cy="895475"/>
          </a:xfrm>
          <a:prstGeom prst="rect">
            <a:avLst/>
          </a:prstGeom>
        </p:spPr>
      </p:pic>
      <p:sp>
        <p:nvSpPr>
          <p:cNvPr id="10" name="Google Shape;4337;p33">
            <a:extLst>
              <a:ext uri="{FF2B5EF4-FFF2-40B4-BE49-F238E27FC236}">
                <a16:creationId xmlns:a16="http://schemas.microsoft.com/office/drawing/2014/main" id="{1B65CCDD-086E-495D-B5C0-9149DE5EEE41}"/>
              </a:ext>
            </a:extLst>
          </p:cNvPr>
          <p:cNvSpPr txBox="1">
            <a:spLocks/>
          </p:cNvSpPr>
          <p:nvPr/>
        </p:nvSpPr>
        <p:spPr>
          <a:xfrm>
            <a:off x="3655255" y="3361041"/>
            <a:ext cx="2489982" cy="73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it-IT" dirty="0" err="1"/>
              <a:t>Student</a:t>
            </a:r>
            <a:br>
              <a:rPr lang="it-IT" dirty="0"/>
            </a:br>
            <a:r>
              <a:rPr lang="it-IT" dirty="0"/>
              <a:t>Alessandro Avi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606;p49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</p:spTree>
    <p:extLst>
      <p:ext uri="{BB962C8B-B14F-4D97-AF65-F5344CB8AC3E}">
        <p14:creationId xmlns:p14="http://schemas.microsoft.com/office/powerpoint/2010/main" val="359067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39A7516-C27C-46D6-9415-28AF978C60CB}"/>
              </a:ext>
            </a:extLst>
          </p:cNvPr>
          <p:cNvSpPr/>
          <p:nvPr/>
        </p:nvSpPr>
        <p:spPr>
          <a:xfrm>
            <a:off x="7648598" y="1972973"/>
            <a:ext cx="360127" cy="1417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!!asta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129430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217558" y="134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13436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4" name="!!sfera1">
            <a:extLst>
              <a:ext uri="{FF2B5EF4-FFF2-40B4-BE49-F238E27FC236}">
                <a16:creationId xmlns:a16="http://schemas.microsoft.com/office/drawing/2014/main" id="{ABA97EFA-53CC-48A2-ABCA-67A0F7D68251}"/>
              </a:ext>
            </a:extLst>
          </p:cNvPr>
          <p:cNvSpPr/>
          <p:nvPr/>
        </p:nvSpPr>
        <p:spPr>
          <a:xfrm>
            <a:off x="2310007" y="1262721"/>
            <a:ext cx="6738299" cy="3754589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18B808-F873-4403-86EB-7A03D86A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782" y="3846515"/>
            <a:ext cx="1577636" cy="3164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0B37021-9FB2-40A3-A0DB-695FFAD7B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062" y="2241407"/>
            <a:ext cx="2300503" cy="184887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E4150C9-5F28-46FF-8BAE-DB64DEEFF8EE}"/>
              </a:ext>
            </a:extLst>
          </p:cNvPr>
          <p:cNvSpPr/>
          <p:nvPr/>
        </p:nvSpPr>
        <p:spPr>
          <a:xfrm rot="16200000">
            <a:off x="6204007" y="2886810"/>
            <a:ext cx="1964681" cy="584723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D603C9D-821C-439F-BD4C-6710D90B9D54}"/>
              </a:ext>
            </a:extLst>
          </p:cNvPr>
          <p:cNvSpPr/>
          <p:nvPr/>
        </p:nvSpPr>
        <p:spPr>
          <a:xfrm>
            <a:off x="7769807" y="2271649"/>
            <a:ext cx="350729" cy="360128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7873AEC7-4067-4E86-B2AD-5F6045C49138}"/>
              </a:ext>
            </a:extLst>
          </p:cNvPr>
          <p:cNvSpPr/>
          <p:nvPr/>
        </p:nvSpPr>
        <p:spPr>
          <a:xfrm>
            <a:off x="7769809" y="2645108"/>
            <a:ext cx="350729" cy="360128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EB7E25-0F98-4609-8BE8-6FECB3D6BA47}"/>
              </a:ext>
            </a:extLst>
          </p:cNvPr>
          <p:cNvSpPr/>
          <p:nvPr/>
        </p:nvSpPr>
        <p:spPr>
          <a:xfrm>
            <a:off x="7769808" y="3005236"/>
            <a:ext cx="350729" cy="360128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C1E6538-6693-42F7-9383-FD18C974383B}"/>
              </a:ext>
            </a:extLst>
          </p:cNvPr>
          <p:cNvSpPr/>
          <p:nvPr/>
        </p:nvSpPr>
        <p:spPr>
          <a:xfrm>
            <a:off x="7769808" y="3365364"/>
            <a:ext cx="350729" cy="369685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9482E672-0AA0-46F8-8601-A7A520340F81}"/>
              </a:ext>
            </a:extLst>
          </p:cNvPr>
          <p:cNvSpPr/>
          <p:nvPr/>
        </p:nvSpPr>
        <p:spPr>
          <a:xfrm>
            <a:off x="7769807" y="3735049"/>
            <a:ext cx="350729" cy="369685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AB8E85DD-B4F9-43B9-B1D2-308A6ED2EBF8}"/>
              </a:ext>
            </a:extLst>
          </p:cNvPr>
          <p:cNvSpPr/>
          <p:nvPr/>
        </p:nvSpPr>
        <p:spPr>
          <a:xfrm rot="16200000">
            <a:off x="8158862" y="3023691"/>
            <a:ext cx="1201263" cy="30777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877F97F5-3DE0-4FFC-87F3-0AE604D99B4F}"/>
              </a:ext>
            </a:extLst>
          </p:cNvPr>
          <p:cNvSpPr/>
          <p:nvPr/>
        </p:nvSpPr>
        <p:spPr>
          <a:xfrm>
            <a:off x="8330356" y="3127075"/>
            <a:ext cx="101009" cy="1010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1A54F0A1-A39D-44A5-81CB-46F59C7A5D1E}"/>
              </a:ext>
            </a:extLst>
          </p:cNvPr>
          <p:cNvCxnSpPr>
            <a:cxnSpLocks/>
            <a:stCxn id="85" idx="0"/>
          </p:cNvCxnSpPr>
          <p:nvPr/>
        </p:nvCxnSpPr>
        <p:spPr>
          <a:xfrm flipH="1">
            <a:off x="8435237" y="3177579"/>
            <a:ext cx="170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a gomito 95">
            <a:extLst>
              <a:ext uri="{FF2B5EF4-FFF2-40B4-BE49-F238E27FC236}">
                <a16:creationId xmlns:a16="http://schemas.microsoft.com/office/drawing/2014/main" id="{9B0E66F9-0501-4D49-9A7A-ED4A0F6F43F9}"/>
              </a:ext>
            </a:extLst>
          </p:cNvPr>
          <p:cNvCxnSpPr>
            <a:stCxn id="87" idx="4"/>
            <a:endCxn id="6" idx="1"/>
          </p:cNvCxnSpPr>
          <p:nvPr/>
        </p:nvCxnSpPr>
        <p:spPr>
          <a:xfrm rot="5400000">
            <a:off x="7316891" y="3097542"/>
            <a:ext cx="933428" cy="1194513"/>
          </a:xfrm>
          <a:prstGeom prst="bentConnector3">
            <a:avLst>
              <a:gd name="adj1" fmla="val 162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con angoli arrotondati 108">
            <a:extLst>
              <a:ext uri="{FF2B5EF4-FFF2-40B4-BE49-F238E27FC236}">
                <a16:creationId xmlns:a16="http://schemas.microsoft.com/office/drawing/2014/main" id="{FDF40465-1E4B-474F-8D6B-C9C179052C1A}"/>
              </a:ext>
            </a:extLst>
          </p:cNvPr>
          <p:cNvSpPr/>
          <p:nvPr/>
        </p:nvSpPr>
        <p:spPr>
          <a:xfrm>
            <a:off x="2431503" y="3299785"/>
            <a:ext cx="2018635" cy="14885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Rettangolo con angoli arrotondati 116">
            <a:extLst>
              <a:ext uri="{FF2B5EF4-FFF2-40B4-BE49-F238E27FC236}">
                <a16:creationId xmlns:a16="http://schemas.microsoft.com/office/drawing/2014/main" id="{B7D517F8-162F-40CA-A95A-CE06EB452EFF}"/>
              </a:ext>
            </a:extLst>
          </p:cNvPr>
          <p:cNvSpPr/>
          <p:nvPr/>
        </p:nvSpPr>
        <p:spPr>
          <a:xfrm>
            <a:off x="2825630" y="4470916"/>
            <a:ext cx="1167867" cy="3213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77455261-E5A4-47F6-867E-B50FAF17B359}"/>
              </a:ext>
            </a:extLst>
          </p:cNvPr>
          <p:cNvSpPr/>
          <p:nvPr/>
        </p:nvSpPr>
        <p:spPr>
          <a:xfrm>
            <a:off x="2583251" y="1764561"/>
            <a:ext cx="1201263" cy="30777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Sample data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749981B1-101E-4026-831B-09F29B2825CE}"/>
              </a:ext>
            </a:extLst>
          </p:cNvPr>
          <p:cNvSpPr/>
          <p:nvPr/>
        </p:nvSpPr>
        <p:spPr>
          <a:xfrm>
            <a:off x="2583251" y="1462942"/>
            <a:ext cx="1201263" cy="30777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cxnSp>
        <p:nvCxnSpPr>
          <p:cNvPr id="66" name="!!Connettore 2 122">
            <a:extLst>
              <a:ext uri="{FF2B5EF4-FFF2-40B4-BE49-F238E27FC236}">
                <a16:creationId xmlns:a16="http://schemas.microsoft.com/office/drawing/2014/main" id="{476CBC37-933B-4EB0-B816-167CC2D7C97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478709" y="2451713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189F7598-BC8A-47D1-AC47-889982D0FF3A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478709" y="2825172"/>
            <a:ext cx="291100" cy="4821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CF42BF05-8CA8-4F48-8C52-9A0BA59F1C9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78709" y="3185300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0389D9E-19ED-4C36-A7D2-5FDBEB5A0CF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478709" y="3550207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676DBAC3-2C92-42FC-8EA4-69529FB84D8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478709" y="3919892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31B5E4D-8E9B-4733-AE3C-8FE0CE14B916}"/>
              </a:ext>
            </a:extLst>
          </p:cNvPr>
          <p:cNvCxnSpPr/>
          <p:nvPr/>
        </p:nvCxnSpPr>
        <p:spPr>
          <a:xfrm flipV="1">
            <a:off x="3020786" y="2072338"/>
            <a:ext cx="0" cy="1227447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5EF31CFB-8CE1-499C-8AA4-ED09DDE3A0F8}"/>
              </a:ext>
            </a:extLst>
          </p:cNvPr>
          <p:cNvCxnSpPr/>
          <p:nvPr/>
        </p:nvCxnSpPr>
        <p:spPr>
          <a:xfrm flipV="1">
            <a:off x="8120537" y="3177580"/>
            <a:ext cx="209819" cy="201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a gomito 1036">
            <a:extLst>
              <a:ext uri="{FF2B5EF4-FFF2-40B4-BE49-F238E27FC236}">
                <a16:creationId xmlns:a16="http://schemas.microsoft.com/office/drawing/2014/main" id="{8533EDAD-E33D-4215-ADD2-DA7E28714D1D}"/>
              </a:ext>
            </a:extLst>
          </p:cNvPr>
          <p:cNvCxnSpPr/>
          <p:nvPr/>
        </p:nvCxnSpPr>
        <p:spPr>
          <a:xfrm>
            <a:off x="3784514" y="1918450"/>
            <a:ext cx="800548" cy="1247393"/>
          </a:xfrm>
          <a:prstGeom prst="bentConnector3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!!a">
            <a:extLst>
              <a:ext uri="{FF2B5EF4-FFF2-40B4-BE49-F238E27FC236}">
                <a16:creationId xmlns:a16="http://schemas.microsoft.com/office/drawing/2014/main" id="{68DD247A-A244-4A76-A3AC-F274FF8788AF}"/>
              </a:ext>
            </a:extLst>
          </p:cNvPr>
          <p:cNvCxnSpPr/>
          <p:nvPr/>
        </p:nvCxnSpPr>
        <p:spPr>
          <a:xfrm>
            <a:off x="3784514" y="1616831"/>
            <a:ext cx="4974980" cy="960117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0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85" grpId="0" animBg="1"/>
      <p:bldP spid="87" grpId="0" animBg="1"/>
      <p:bldP spid="109" grpId="0" animBg="1"/>
      <p:bldP spid="117" grpId="0" animBg="1"/>
      <p:bldP spid="63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39A7516-C27C-46D6-9415-28AF978C60CB}"/>
              </a:ext>
            </a:extLst>
          </p:cNvPr>
          <p:cNvSpPr/>
          <p:nvPr/>
        </p:nvSpPr>
        <p:spPr>
          <a:xfrm>
            <a:off x="7648598" y="1972973"/>
            <a:ext cx="360127" cy="1417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!!asta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129430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217558" y="134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13436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4" name="!!sfera1">
            <a:extLst>
              <a:ext uri="{FF2B5EF4-FFF2-40B4-BE49-F238E27FC236}">
                <a16:creationId xmlns:a16="http://schemas.microsoft.com/office/drawing/2014/main" id="{ABA97EFA-53CC-48A2-ABCA-67A0F7D68251}"/>
              </a:ext>
            </a:extLst>
          </p:cNvPr>
          <p:cNvSpPr/>
          <p:nvPr/>
        </p:nvSpPr>
        <p:spPr>
          <a:xfrm>
            <a:off x="2310007" y="1262721"/>
            <a:ext cx="6738299" cy="3754589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18B808-F873-4403-86EB-7A03D86A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782" y="3411617"/>
            <a:ext cx="1577636" cy="3164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0B37021-9FB2-40A3-A0DB-695FFAD7B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062" y="2241407"/>
            <a:ext cx="2300503" cy="184887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E4150C9-5F28-46FF-8BAE-DB64DEEFF8EE}"/>
              </a:ext>
            </a:extLst>
          </p:cNvPr>
          <p:cNvSpPr/>
          <p:nvPr/>
        </p:nvSpPr>
        <p:spPr>
          <a:xfrm rot="16200000">
            <a:off x="6204007" y="2886810"/>
            <a:ext cx="1964681" cy="584723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D603C9D-821C-439F-BD4C-6710D90B9D54}"/>
              </a:ext>
            </a:extLst>
          </p:cNvPr>
          <p:cNvSpPr/>
          <p:nvPr/>
        </p:nvSpPr>
        <p:spPr>
          <a:xfrm>
            <a:off x="7769807" y="1691787"/>
            <a:ext cx="350729" cy="360128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7873AEC7-4067-4E86-B2AD-5F6045C49138}"/>
              </a:ext>
            </a:extLst>
          </p:cNvPr>
          <p:cNvSpPr/>
          <p:nvPr/>
        </p:nvSpPr>
        <p:spPr>
          <a:xfrm>
            <a:off x="7769809" y="2065246"/>
            <a:ext cx="350729" cy="360128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EB7E25-0F98-4609-8BE8-6FECB3D6BA47}"/>
              </a:ext>
            </a:extLst>
          </p:cNvPr>
          <p:cNvSpPr/>
          <p:nvPr/>
        </p:nvSpPr>
        <p:spPr>
          <a:xfrm>
            <a:off x="7769808" y="2425374"/>
            <a:ext cx="350729" cy="360128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C1E6538-6693-42F7-9383-FD18C974383B}"/>
              </a:ext>
            </a:extLst>
          </p:cNvPr>
          <p:cNvSpPr/>
          <p:nvPr/>
        </p:nvSpPr>
        <p:spPr>
          <a:xfrm>
            <a:off x="7769808" y="2785502"/>
            <a:ext cx="350729" cy="369685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9482E672-0AA0-46F8-8601-A7A520340F81}"/>
              </a:ext>
            </a:extLst>
          </p:cNvPr>
          <p:cNvSpPr/>
          <p:nvPr/>
        </p:nvSpPr>
        <p:spPr>
          <a:xfrm>
            <a:off x="7769807" y="3155187"/>
            <a:ext cx="350729" cy="369685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AB8E85DD-B4F9-43B9-B1D2-308A6ED2EBF8}"/>
              </a:ext>
            </a:extLst>
          </p:cNvPr>
          <p:cNvSpPr/>
          <p:nvPr/>
        </p:nvSpPr>
        <p:spPr>
          <a:xfrm rot="16200000">
            <a:off x="8158862" y="3023691"/>
            <a:ext cx="1201263" cy="30777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877F97F5-3DE0-4FFC-87F3-0AE604D99B4F}"/>
              </a:ext>
            </a:extLst>
          </p:cNvPr>
          <p:cNvSpPr/>
          <p:nvPr/>
        </p:nvSpPr>
        <p:spPr>
          <a:xfrm>
            <a:off x="8330356" y="3127075"/>
            <a:ext cx="101009" cy="1010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1A54F0A1-A39D-44A5-81CB-46F59C7A5D1E}"/>
              </a:ext>
            </a:extLst>
          </p:cNvPr>
          <p:cNvCxnSpPr>
            <a:cxnSpLocks/>
            <a:stCxn id="85" idx="0"/>
          </p:cNvCxnSpPr>
          <p:nvPr/>
        </p:nvCxnSpPr>
        <p:spPr>
          <a:xfrm flipH="1">
            <a:off x="8435237" y="3177579"/>
            <a:ext cx="170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a gomito 95">
            <a:extLst>
              <a:ext uri="{FF2B5EF4-FFF2-40B4-BE49-F238E27FC236}">
                <a16:creationId xmlns:a16="http://schemas.microsoft.com/office/drawing/2014/main" id="{9B0E66F9-0501-4D49-9A7A-ED4A0F6F43F9}"/>
              </a:ext>
            </a:extLst>
          </p:cNvPr>
          <p:cNvCxnSpPr>
            <a:stCxn id="87" idx="4"/>
            <a:endCxn id="6" idx="1"/>
          </p:cNvCxnSpPr>
          <p:nvPr/>
        </p:nvCxnSpPr>
        <p:spPr>
          <a:xfrm rot="5400000">
            <a:off x="7316891" y="3097542"/>
            <a:ext cx="933428" cy="1194513"/>
          </a:xfrm>
          <a:prstGeom prst="bentConnector3">
            <a:avLst>
              <a:gd name="adj1" fmla="val 162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con angoli arrotondati 108">
            <a:extLst>
              <a:ext uri="{FF2B5EF4-FFF2-40B4-BE49-F238E27FC236}">
                <a16:creationId xmlns:a16="http://schemas.microsoft.com/office/drawing/2014/main" id="{FDF40465-1E4B-474F-8D6B-C9C179052C1A}"/>
              </a:ext>
            </a:extLst>
          </p:cNvPr>
          <p:cNvSpPr/>
          <p:nvPr/>
        </p:nvSpPr>
        <p:spPr>
          <a:xfrm>
            <a:off x="2431503" y="3299785"/>
            <a:ext cx="2018635" cy="14885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1" name="Immagine 11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7061554-F6A4-4D5D-96AB-DBCCDCF43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906" y="4026017"/>
            <a:ext cx="208620" cy="316500"/>
          </a:xfrm>
          <a:prstGeom prst="rect">
            <a:avLst/>
          </a:prstGeom>
        </p:spPr>
      </p:pic>
      <p:pic>
        <p:nvPicPr>
          <p:cNvPr id="113" name="Immagine 112">
            <a:extLst>
              <a:ext uri="{FF2B5EF4-FFF2-40B4-BE49-F238E27FC236}">
                <a16:creationId xmlns:a16="http://schemas.microsoft.com/office/drawing/2014/main" id="{6D79063A-4539-41E0-BE44-B549B0220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367" y="4026017"/>
            <a:ext cx="268906" cy="316500"/>
          </a:xfrm>
          <a:prstGeom prst="rect">
            <a:avLst/>
          </a:prstGeom>
        </p:spPr>
      </p:pic>
      <p:pic>
        <p:nvPicPr>
          <p:cNvPr id="115" name="Immagine 114">
            <a:extLst>
              <a:ext uri="{FF2B5EF4-FFF2-40B4-BE49-F238E27FC236}">
                <a16:creationId xmlns:a16="http://schemas.microsoft.com/office/drawing/2014/main" id="{C6675367-6779-404F-B884-F9BF9125A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8150" y="4026017"/>
            <a:ext cx="337124" cy="316500"/>
          </a:xfrm>
          <a:prstGeom prst="rect">
            <a:avLst/>
          </a:prstGeom>
        </p:spPr>
      </p:pic>
      <p:sp>
        <p:nvSpPr>
          <p:cNvPr id="117" name="Rettangolo con angoli arrotondati 116">
            <a:extLst>
              <a:ext uri="{FF2B5EF4-FFF2-40B4-BE49-F238E27FC236}">
                <a16:creationId xmlns:a16="http://schemas.microsoft.com/office/drawing/2014/main" id="{B7D517F8-162F-40CA-A95A-CE06EB452EFF}"/>
              </a:ext>
            </a:extLst>
          </p:cNvPr>
          <p:cNvSpPr/>
          <p:nvPr/>
        </p:nvSpPr>
        <p:spPr>
          <a:xfrm>
            <a:off x="2825630" y="4470916"/>
            <a:ext cx="1167867" cy="3213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5C8A833C-7ADE-403B-92CE-B151D47F6DD7}"/>
              </a:ext>
            </a:extLst>
          </p:cNvPr>
          <p:cNvSpPr/>
          <p:nvPr/>
        </p:nvSpPr>
        <p:spPr>
          <a:xfrm>
            <a:off x="7769807" y="3524872"/>
            <a:ext cx="350729" cy="360128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A636EE-346D-4184-91DA-E87514C4F787}"/>
              </a:ext>
            </a:extLst>
          </p:cNvPr>
          <p:cNvSpPr/>
          <p:nvPr/>
        </p:nvSpPr>
        <p:spPr>
          <a:xfrm>
            <a:off x="7769806" y="3890831"/>
            <a:ext cx="350729" cy="360128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66F1436-4AE7-4606-A46F-BF43882E106F}"/>
              </a:ext>
            </a:extLst>
          </p:cNvPr>
          <p:cNvSpPr/>
          <p:nvPr/>
        </p:nvSpPr>
        <p:spPr>
          <a:xfrm>
            <a:off x="7769806" y="4256790"/>
            <a:ext cx="350729" cy="360128"/>
          </a:xfrm>
          <a:prstGeom prst="rect">
            <a:avLst/>
          </a:prstGeom>
          <a:ln w="38100">
            <a:solidFill>
              <a:srgbClr val="6C8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77455261-E5A4-47F6-867E-B50FAF17B359}"/>
              </a:ext>
            </a:extLst>
          </p:cNvPr>
          <p:cNvSpPr/>
          <p:nvPr/>
        </p:nvSpPr>
        <p:spPr>
          <a:xfrm>
            <a:off x="2583251" y="1764561"/>
            <a:ext cx="1201263" cy="30777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Sample data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749981B1-101E-4026-831B-09F29B2825CE}"/>
              </a:ext>
            </a:extLst>
          </p:cNvPr>
          <p:cNvSpPr/>
          <p:nvPr/>
        </p:nvSpPr>
        <p:spPr>
          <a:xfrm>
            <a:off x="2583251" y="1462942"/>
            <a:ext cx="1201263" cy="30777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cxnSp>
        <p:nvCxnSpPr>
          <p:cNvPr id="66" name="!!Connettore 2 122">
            <a:extLst>
              <a:ext uri="{FF2B5EF4-FFF2-40B4-BE49-F238E27FC236}">
                <a16:creationId xmlns:a16="http://schemas.microsoft.com/office/drawing/2014/main" id="{476CBC37-933B-4EB0-B816-167CC2D7C97D}"/>
              </a:ext>
            </a:extLst>
          </p:cNvPr>
          <p:cNvCxnSpPr>
            <a:cxnSpLocks/>
          </p:cNvCxnSpPr>
          <p:nvPr/>
        </p:nvCxnSpPr>
        <p:spPr>
          <a:xfrm flipV="1">
            <a:off x="7478709" y="1918450"/>
            <a:ext cx="291097" cy="38384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189F7598-BC8A-47D1-AC47-889982D0FF3A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478709" y="2245310"/>
            <a:ext cx="291100" cy="18006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CF42BF05-8CA8-4F48-8C52-9A0BA59F1C9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78709" y="2605438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0389D9E-19ED-4C36-A7D2-5FDBEB5A0CF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478709" y="2970345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676DBAC3-2C92-42FC-8EA4-69529FB84D8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478709" y="3340030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E8EFA23-4F33-4E9A-80B9-9034DE32573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478709" y="3704936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9D729559-4ECA-48F5-9DB4-DDE5AEA17BC1}"/>
              </a:ext>
            </a:extLst>
          </p:cNvPr>
          <p:cNvCxnSpPr/>
          <p:nvPr/>
        </p:nvCxnSpPr>
        <p:spPr>
          <a:xfrm>
            <a:off x="7478709" y="3885000"/>
            <a:ext cx="291097" cy="205278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B9C406D3-DFC5-4FA4-B205-C00695E59B27}"/>
              </a:ext>
            </a:extLst>
          </p:cNvPr>
          <p:cNvCxnSpPr>
            <a:endCxn id="62" idx="1"/>
          </p:cNvCxnSpPr>
          <p:nvPr/>
        </p:nvCxnSpPr>
        <p:spPr>
          <a:xfrm>
            <a:off x="7478709" y="4090278"/>
            <a:ext cx="291097" cy="346576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31B5E4D-8E9B-4733-AE3C-8FE0CE14B916}"/>
              </a:ext>
            </a:extLst>
          </p:cNvPr>
          <p:cNvCxnSpPr/>
          <p:nvPr/>
        </p:nvCxnSpPr>
        <p:spPr>
          <a:xfrm flipV="1">
            <a:off x="3020786" y="2072338"/>
            <a:ext cx="0" cy="1227447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5EF31CFB-8CE1-499C-8AA4-ED09DDE3A0F8}"/>
              </a:ext>
            </a:extLst>
          </p:cNvPr>
          <p:cNvCxnSpPr/>
          <p:nvPr/>
        </p:nvCxnSpPr>
        <p:spPr>
          <a:xfrm flipV="1">
            <a:off x="8120537" y="3177580"/>
            <a:ext cx="209819" cy="201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a gomito 1036">
            <a:extLst>
              <a:ext uri="{FF2B5EF4-FFF2-40B4-BE49-F238E27FC236}">
                <a16:creationId xmlns:a16="http://schemas.microsoft.com/office/drawing/2014/main" id="{8533EDAD-E33D-4215-ADD2-DA7E28714D1D}"/>
              </a:ext>
            </a:extLst>
          </p:cNvPr>
          <p:cNvCxnSpPr/>
          <p:nvPr/>
        </p:nvCxnSpPr>
        <p:spPr>
          <a:xfrm>
            <a:off x="3784514" y="1918450"/>
            <a:ext cx="800548" cy="1247393"/>
          </a:xfrm>
          <a:prstGeom prst="bentConnector3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!!a">
            <a:extLst>
              <a:ext uri="{FF2B5EF4-FFF2-40B4-BE49-F238E27FC236}">
                <a16:creationId xmlns:a16="http://schemas.microsoft.com/office/drawing/2014/main" id="{68DD247A-A244-4A76-A3AC-F274FF8788AF}"/>
              </a:ext>
            </a:extLst>
          </p:cNvPr>
          <p:cNvCxnSpPr/>
          <p:nvPr/>
        </p:nvCxnSpPr>
        <p:spPr>
          <a:xfrm>
            <a:off x="3784514" y="1616831"/>
            <a:ext cx="4974980" cy="960117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61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!!asta2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</p:spTree>
    <p:extLst>
      <p:ext uri="{BB962C8B-B14F-4D97-AF65-F5344CB8AC3E}">
        <p14:creationId xmlns:p14="http://schemas.microsoft.com/office/powerpoint/2010/main" val="267308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3671507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4091501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130545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2" name="!!sfera2">
            <a:extLst>
              <a:ext uri="{FF2B5EF4-FFF2-40B4-BE49-F238E27FC236}">
                <a16:creationId xmlns:a16="http://schemas.microsoft.com/office/drawing/2014/main" id="{747B6F61-4CF7-40CA-8D85-AB07D589E087}"/>
              </a:ext>
            </a:extLst>
          </p:cNvPr>
          <p:cNvSpPr/>
          <p:nvPr/>
        </p:nvSpPr>
        <p:spPr>
          <a:xfrm>
            <a:off x="2313878" y="20000"/>
            <a:ext cx="6707459" cy="3810444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B002FB7-7E6C-41F9-AFA5-AA1AE4F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406" y="2529303"/>
            <a:ext cx="1943156" cy="28178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B548B6-720B-499C-B212-5E2AE3DDC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800" y="2994996"/>
            <a:ext cx="1279787" cy="281788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585A6BB8-14A5-44EA-9997-9CFC14741D18}"/>
              </a:ext>
            </a:extLst>
          </p:cNvPr>
          <p:cNvSpPr/>
          <p:nvPr/>
        </p:nvSpPr>
        <p:spPr>
          <a:xfrm>
            <a:off x="2526563" y="686862"/>
            <a:ext cx="1218237" cy="30777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Sample data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3CA7DCE-2108-4494-97CF-2F8C054D9151}"/>
              </a:ext>
            </a:extLst>
          </p:cNvPr>
          <p:cNvSpPr/>
          <p:nvPr/>
        </p:nvSpPr>
        <p:spPr>
          <a:xfrm>
            <a:off x="2629695" y="2382325"/>
            <a:ext cx="2472922" cy="129890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2AD4CA9-A23C-488E-9650-C06A4B0DB134}"/>
              </a:ext>
            </a:extLst>
          </p:cNvPr>
          <p:cNvSpPr/>
          <p:nvPr/>
        </p:nvSpPr>
        <p:spPr>
          <a:xfrm>
            <a:off x="2526562" y="379085"/>
            <a:ext cx="1218237" cy="30777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data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9A6C8C0-E9B4-4ADC-B1F4-D2311DC873DA}"/>
              </a:ext>
            </a:extLst>
          </p:cNvPr>
          <p:cNvSpPr/>
          <p:nvPr/>
        </p:nvSpPr>
        <p:spPr>
          <a:xfrm>
            <a:off x="3248119" y="3364039"/>
            <a:ext cx="1091151" cy="31719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389FD9C-DC45-4160-B183-7F505A13F0FB}"/>
              </a:ext>
            </a:extLst>
          </p:cNvPr>
          <p:cNvSpPr/>
          <p:nvPr/>
        </p:nvSpPr>
        <p:spPr>
          <a:xfrm rot="16200000">
            <a:off x="7325232" y="1348649"/>
            <a:ext cx="1964681" cy="584723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9896C7-57D3-4FB4-9FEA-E5428E3EB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128" y="1076284"/>
            <a:ext cx="3891034" cy="1139842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070512D-E0EF-4081-A578-FF3A929DCD19}"/>
              </a:ext>
            </a:extLst>
          </p:cNvPr>
          <p:cNvCxnSpPr>
            <a:endCxn id="43" idx="2"/>
          </p:cNvCxnSpPr>
          <p:nvPr/>
        </p:nvCxnSpPr>
        <p:spPr>
          <a:xfrm flipV="1">
            <a:off x="3135680" y="994639"/>
            <a:ext cx="2" cy="1380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1590B8-782A-4551-8169-2EA4793C2123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V="1">
            <a:off x="7855162" y="1641010"/>
            <a:ext cx="160049" cy="5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2074193B-F52A-42E1-A82C-A3DB009A1208}"/>
              </a:ext>
            </a:extLst>
          </p:cNvPr>
          <p:cNvCxnSpPr/>
          <p:nvPr/>
        </p:nvCxnSpPr>
        <p:spPr>
          <a:xfrm rot="16200000" flipH="1">
            <a:off x="3403457" y="1134482"/>
            <a:ext cx="646371" cy="366684"/>
          </a:xfrm>
          <a:prstGeom prst="bentConnector3">
            <a:avLst>
              <a:gd name="adj1" fmla="val 9968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C5E3E61F-DAB0-4D3B-A2C3-93BD4133DF41}"/>
              </a:ext>
            </a:extLst>
          </p:cNvPr>
          <p:cNvCxnSpPr>
            <a:cxnSpLocks/>
            <a:stCxn id="16" idx="3"/>
            <a:endCxn id="28" idx="0"/>
          </p:cNvCxnSpPr>
          <p:nvPr/>
        </p:nvCxnSpPr>
        <p:spPr>
          <a:xfrm>
            <a:off x="3744799" y="532974"/>
            <a:ext cx="5067187" cy="10385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313F0D45-23DB-415D-984C-B0326C93B5F7}"/>
              </a:ext>
            </a:extLst>
          </p:cNvPr>
          <p:cNvSpPr/>
          <p:nvPr/>
        </p:nvSpPr>
        <p:spPr>
          <a:xfrm>
            <a:off x="8747075" y="1571534"/>
            <a:ext cx="129821" cy="1298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C1A9BFE-D1FF-4D11-A636-8DFD9FF1ED2A}"/>
              </a:ext>
            </a:extLst>
          </p:cNvPr>
          <p:cNvCxnSpPr>
            <a:stCxn id="18" idx="2"/>
            <a:endCxn id="28" idx="2"/>
          </p:cNvCxnSpPr>
          <p:nvPr/>
        </p:nvCxnSpPr>
        <p:spPr>
          <a:xfrm flipV="1">
            <a:off x="8599934" y="1636445"/>
            <a:ext cx="147141" cy="4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FC4838D4-00A4-4EEE-9C48-5EF5033E644C}"/>
              </a:ext>
            </a:extLst>
          </p:cNvPr>
          <p:cNvCxnSpPr>
            <a:stCxn id="28" idx="4"/>
            <a:endCxn id="18" idx="1"/>
          </p:cNvCxnSpPr>
          <p:nvPr/>
        </p:nvCxnSpPr>
        <p:spPr>
          <a:xfrm rot="5400000">
            <a:off x="8098782" y="1910147"/>
            <a:ext cx="921996" cy="504413"/>
          </a:xfrm>
          <a:prstGeom prst="bentConnector3">
            <a:avLst>
              <a:gd name="adj1" fmla="val 1308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5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 animBg="1"/>
      <p:bldP spid="16" grpId="0" animBg="1"/>
      <p:bldP spid="17" grpId="0" animBg="1"/>
      <p:bldP spid="18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</p:spTree>
    <p:extLst>
      <p:ext uri="{BB962C8B-B14F-4D97-AF65-F5344CB8AC3E}">
        <p14:creationId xmlns:p14="http://schemas.microsoft.com/office/powerpoint/2010/main" val="152495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13"/>
            <a:ext cx="7704000" cy="1300950"/>
          </a:xfrm>
        </p:spPr>
        <p:txBody>
          <a:bodyPr/>
          <a:lstStyle/>
          <a:p>
            <a:r>
              <a:rPr lang="it-IT" dirty="0"/>
              <a:t>RESULTS: GESTURE RECOGNITION</a:t>
            </a:r>
          </a:p>
        </p:txBody>
      </p:sp>
      <p:graphicFrame>
        <p:nvGraphicFramePr>
          <p:cNvPr id="4" name="Google Shape;4588;p48">
            <a:extLst>
              <a:ext uri="{FF2B5EF4-FFF2-40B4-BE49-F238E27FC236}">
                <a16:creationId xmlns:a16="http://schemas.microsoft.com/office/drawing/2014/main" id="{A6F5290B-7EA8-4481-9E3E-C811DF99D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425545"/>
              </p:ext>
            </p:extLst>
          </p:nvPr>
        </p:nvGraphicFramePr>
        <p:xfrm>
          <a:off x="201386" y="1485243"/>
          <a:ext cx="4769440" cy="3474480"/>
        </p:xfrm>
        <a:graphic>
          <a:graphicData uri="http://schemas.openxmlformats.org/drawingml/2006/table">
            <a:tbl>
              <a:tblPr>
                <a:noFill/>
                <a:tableStyleId>{2B4A65B6-6CB5-4FDE-BAAC-F2FC26BDA962}</a:tableStyleId>
              </a:tblPr>
              <a:tblGrid>
                <a:gridCol w="1583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418">
                  <a:extLst>
                    <a:ext uri="{9D8B030D-6E8A-4147-A177-3AD203B41FA5}">
                      <a16:colId xmlns:a16="http://schemas.microsoft.com/office/drawing/2014/main" val="2636844063"/>
                    </a:ext>
                  </a:extLst>
                </a:gridCol>
              </a:tblGrid>
              <a:tr h="790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ALGORITHM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[%]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INFERENCE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[ms]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PEAK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MEMORY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USE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kB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86.13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0.99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26.1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86.26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1.54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29.8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76700"/>
                  </a:ext>
                </a:extLst>
              </a:tr>
              <a:tr h="322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 V2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87.98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1.03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26.1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V2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87.98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1.11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29.8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46069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87.61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3.45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86.50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3.26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30967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CWR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88.47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2.11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BE82D7A8-C02B-4F19-885B-3C5D6A8D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906" y="1174242"/>
            <a:ext cx="3235833" cy="21572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B1B9445-5D95-48AD-9298-A9F9F441B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40" y="3076041"/>
            <a:ext cx="2202860" cy="22028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2487138-37FC-4B06-9304-E42F07496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141" y="3076041"/>
            <a:ext cx="2202860" cy="2202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CC49676-4ED1-41BD-B606-9E4010ED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906" y="1174243"/>
            <a:ext cx="3235833" cy="215722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30BD40A-C416-4690-9D20-A7E624127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139" y="3076041"/>
            <a:ext cx="2202862" cy="22028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0025AD6-7F44-42ED-8575-C9176A784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906" y="1174240"/>
            <a:ext cx="3235833" cy="21572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889A13B-D885-4E61-8582-1DD11825C6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6906" y="1174238"/>
            <a:ext cx="3235833" cy="215722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F4BB98-E46E-4729-962F-79E2655319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1138" y="3076039"/>
            <a:ext cx="2202860" cy="220286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BE2AF2F-FEAE-45C8-941B-E53EAC05E6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6905" y="1180716"/>
            <a:ext cx="3235833" cy="215722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36B005C-C63A-46D7-9275-A732150C2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1134" y="3076041"/>
            <a:ext cx="2202859" cy="220285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F0A99F2-C639-4033-84A7-A1B192928D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6905" y="1167762"/>
            <a:ext cx="3245547" cy="216369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1A8B945-2C86-4008-BEE0-B361D4CDC5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1134" y="3076038"/>
            <a:ext cx="2202862" cy="220286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DB63C4-5902-46C2-941D-353B778B36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1420" y="3066327"/>
            <a:ext cx="2212573" cy="221257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92CF65DE-C9AC-4FCA-BC5E-DE08F61D20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7191" y="1174235"/>
            <a:ext cx="3245547" cy="2163698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781D93A-DF1B-4EA6-81CA-BF1031855789}"/>
              </a:ext>
            </a:extLst>
          </p:cNvPr>
          <p:cNvSpPr/>
          <p:nvPr/>
        </p:nvSpPr>
        <p:spPr>
          <a:xfrm>
            <a:off x="401548" y="2446660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6F35B4D-5349-4146-B64C-D860FEF3B203}"/>
              </a:ext>
            </a:extLst>
          </p:cNvPr>
          <p:cNvSpPr/>
          <p:nvPr/>
        </p:nvSpPr>
        <p:spPr>
          <a:xfrm>
            <a:off x="287248" y="2825859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D7FD415-A96C-4E9F-8211-F6514257FE70}"/>
              </a:ext>
            </a:extLst>
          </p:cNvPr>
          <p:cNvSpPr/>
          <p:nvPr/>
        </p:nvSpPr>
        <p:spPr>
          <a:xfrm>
            <a:off x="287248" y="3205058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93E56201-320A-4F29-85B0-CEF866058DD9}"/>
              </a:ext>
            </a:extLst>
          </p:cNvPr>
          <p:cNvSpPr/>
          <p:nvPr/>
        </p:nvSpPr>
        <p:spPr>
          <a:xfrm>
            <a:off x="287248" y="3533166"/>
            <a:ext cx="1389152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28213D1-2F5E-4B37-B1D9-EA9756AA485F}"/>
              </a:ext>
            </a:extLst>
          </p:cNvPr>
          <p:cNvSpPr/>
          <p:nvPr/>
        </p:nvSpPr>
        <p:spPr>
          <a:xfrm>
            <a:off x="287247" y="3922434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19DE37B-9FCD-4FB6-B6E3-6B757C9CC954}"/>
              </a:ext>
            </a:extLst>
          </p:cNvPr>
          <p:cNvSpPr/>
          <p:nvPr/>
        </p:nvSpPr>
        <p:spPr>
          <a:xfrm>
            <a:off x="317795" y="4294189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4B10B663-1002-4393-A762-031583DF1BE7}"/>
              </a:ext>
            </a:extLst>
          </p:cNvPr>
          <p:cNvSpPr/>
          <p:nvPr/>
        </p:nvSpPr>
        <p:spPr>
          <a:xfrm>
            <a:off x="317794" y="4648684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C5C65CD-B790-44E3-B1A8-596D39340EDE}"/>
              </a:ext>
            </a:extLst>
          </p:cNvPr>
          <p:cNvSpPr/>
          <p:nvPr/>
        </p:nvSpPr>
        <p:spPr>
          <a:xfrm>
            <a:off x="1876562" y="2446660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F20682E-148F-485A-8A16-CBC3367CC071}"/>
              </a:ext>
            </a:extLst>
          </p:cNvPr>
          <p:cNvSpPr/>
          <p:nvPr/>
        </p:nvSpPr>
        <p:spPr>
          <a:xfrm>
            <a:off x="1891290" y="2816148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6998B0F3-92F8-44AA-9F86-FC763829A68F}"/>
              </a:ext>
            </a:extLst>
          </p:cNvPr>
          <p:cNvSpPr/>
          <p:nvPr/>
        </p:nvSpPr>
        <p:spPr>
          <a:xfrm>
            <a:off x="1857229" y="3202240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1D81A9DB-42A1-4AF4-9734-451E1F569650}"/>
              </a:ext>
            </a:extLst>
          </p:cNvPr>
          <p:cNvSpPr/>
          <p:nvPr/>
        </p:nvSpPr>
        <p:spPr>
          <a:xfrm>
            <a:off x="1908609" y="3533166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00E1CD5-42F9-4D41-AE79-67C99DF01577}"/>
              </a:ext>
            </a:extLst>
          </p:cNvPr>
          <p:cNvSpPr/>
          <p:nvPr/>
        </p:nvSpPr>
        <p:spPr>
          <a:xfrm>
            <a:off x="1885192" y="3902654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812E3D01-DAEA-46D5-974A-5FE1DECDC089}"/>
              </a:ext>
            </a:extLst>
          </p:cNvPr>
          <p:cNvSpPr/>
          <p:nvPr/>
        </p:nvSpPr>
        <p:spPr>
          <a:xfrm>
            <a:off x="1857228" y="4272142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3B90B08-EC6D-41FC-886D-AD7D93660957}"/>
              </a:ext>
            </a:extLst>
          </p:cNvPr>
          <p:cNvSpPr/>
          <p:nvPr/>
        </p:nvSpPr>
        <p:spPr>
          <a:xfrm>
            <a:off x="1867992" y="4644109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2E3C3425-49EC-418F-92DE-8C072E4F6F18}"/>
              </a:ext>
            </a:extLst>
          </p:cNvPr>
          <p:cNvSpPr/>
          <p:nvPr/>
        </p:nvSpPr>
        <p:spPr>
          <a:xfrm>
            <a:off x="3192046" y="2446660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F5C28B96-7CAC-45F4-9453-7437E9686521}"/>
              </a:ext>
            </a:extLst>
          </p:cNvPr>
          <p:cNvSpPr/>
          <p:nvPr/>
        </p:nvSpPr>
        <p:spPr>
          <a:xfrm>
            <a:off x="3195698" y="281614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B1CD206-C345-45C8-9420-C250F28B12EF}"/>
              </a:ext>
            </a:extLst>
          </p:cNvPr>
          <p:cNvSpPr/>
          <p:nvPr/>
        </p:nvSpPr>
        <p:spPr>
          <a:xfrm>
            <a:off x="3159054" y="3212843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753EF672-9C48-42D4-ACFD-8D59690445AF}"/>
              </a:ext>
            </a:extLst>
          </p:cNvPr>
          <p:cNvSpPr/>
          <p:nvPr/>
        </p:nvSpPr>
        <p:spPr>
          <a:xfrm>
            <a:off x="3159054" y="356449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4E196894-8E8F-4DDC-B139-0C2078C535B5}"/>
              </a:ext>
            </a:extLst>
          </p:cNvPr>
          <p:cNvSpPr/>
          <p:nvPr/>
        </p:nvSpPr>
        <p:spPr>
          <a:xfrm>
            <a:off x="3201759" y="3901445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9D5F147D-C418-439A-8A6B-6CA15DFA7446}"/>
              </a:ext>
            </a:extLst>
          </p:cNvPr>
          <p:cNvSpPr/>
          <p:nvPr/>
        </p:nvSpPr>
        <p:spPr>
          <a:xfrm>
            <a:off x="3175382" y="4262110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5FDE4322-0268-4CC5-9E25-10E85470A443}"/>
              </a:ext>
            </a:extLst>
          </p:cNvPr>
          <p:cNvSpPr/>
          <p:nvPr/>
        </p:nvSpPr>
        <p:spPr>
          <a:xfrm>
            <a:off x="3194716" y="4630151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DDE6D5CB-67BA-40FB-993A-E9C5F19B2D20}"/>
              </a:ext>
            </a:extLst>
          </p:cNvPr>
          <p:cNvSpPr/>
          <p:nvPr/>
        </p:nvSpPr>
        <p:spPr>
          <a:xfrm>
            <a:off x="4181088" y="2447098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207E7C-714F-4B13-BC38-238F686A8917}"/>
              </a:ext>
            </a:extLst>
          </p:cNvPr>
          <p:cNvSpPr/>
          <p:nvPr/>
        </p:nvSpPr>
        <p:spPr>
          <a:xfrm>
            <a:off x="4189348" y="2828366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590464D4-01CF-468D-BEBC-F0F5BEAD86DA}"/>
              </a:ext>
            </a:extLst>
          </p:cNvPr>
          <p:cNvSpPr/>
          <p:nvPr/>
        </p:nvSpPr>
        <p:spPr>
          <a:xfrm>
            <a:off x="4226508" y="3199422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F70676EF-2376-4E65-9279-2520E216A6AD}"/>
              </a:ext>
            </a:extLst>
          </p:cNvPr>
          <p:cNvSpPr/>
          <p:nvPr/>
        </p:nvSpPr>
        <p:spPr>
          <a:xfrm>
            <a:off x="4226508" y="3533166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8C896684-DA11-40F6-8E53-9C8062517C98}"/>
              </a:ext>
            </a:extLst>
          </p:cNvPr>
          <p:cNvSpPr/>
          <p:nvPr/>
        </p:nvSpPr>
        <p:spPr>
          <a:xfrm>
            <a:off x="4180276" y="3909513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19800ED-7DB3-4A50-9EA8-055B6C7D8BBE}"/>
              </a:ext>
            </a:extLst>
          </p:cNvPr>
          <p:cNvSpPr/>
          <p:nvPr/>
        </p:nvSpPr>
        <p:spPr>
          <a:xfrm>
            <a:off x="4275606" y="4302262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5B3A71D5-391D-4A86-A380-D6A402E91629}"/>
              </a:ext>
            </a:extLst>
          </p:cNvPr>
          <p:cNvSpPr/>
          <p:nvPr/>
        </p:nvSpPr>
        <p:spPr>
          <a:xfrm>
            <a:off x="4208255" y="462623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208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13"/>
            <a:ext cx="7704000" cy="1300950"/>
          </a:xfrm>
        </p:spPr>
        <p:txBody>
          <a:bodyPr/>
          <a:lstStyle/>
          <a:p>
            <a:r>
              <a:rPr lang="it-IT" dirty="0"/>
              <a:t>RESULTS: IMAGE CLASSIFICATION</a:t>
            </a:r>
          </a:p>
        </p:txBody>
      </p:sp>
      <p:graphicFrame>
        <p:nvGraphicFramePr>
          <p:cNvPr id="4" name="Google Shape;4588;p48">
            <a:extLst>
              <a:ext uri="{FF2B5EF4-FFF2-40B4-BE49-F238E27FC236}">
                <a16:creationId xmlns:a16="http://schemas.microsoft.com/office/drawing/2014/main" id="{A6F5290B-7EA8-4481-9E3E-C811DF99D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312408"/>
              </p:ext>
            </p:extLst>
          </p:nvPr>
        </p:nvGraphicFramePr>
        <p:xfrm>
          <a:off x="203282" y="1488311"/>
          <a:ext cx="3774022" cy="3350797"/>
        </p:xfrm>
        <a:graphic>
          <a:graphicData uri="http://schemas.openxmlformats.org/drawingml/2006/table">
            <a:tbl>
              <a:tblPr>
                <a:noFill/>
                <a:tableStyleId>{2B4A65B6-6CB5-4FDE-BAAC-F2FC26BDA962}</a:tableStyleId>
              </a:tblPr>
              <a:tblGrid>
                <a:gridCol w="1583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0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ALGORITHM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[%]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INFERENCE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[ms]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94.39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3.02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95.40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3.35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76700"/>
                  </a:ext>
                </a:extLst>
              </a:tr>
              <a:tr h="322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 V2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94.39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2.13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V2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93.09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4.24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46069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95.20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4.86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94.99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5.20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30967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CWR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95.70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3.32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FA486B09-18F7-437B-BC80-8A8B7A51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0" y="2801889"/>
            <a:ext cx="2402961" cy="24029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2D689F7-A16D-4529-B351-767C4FDE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935" y="1020302"/>
            <a:ext cx="3361065" cy="206834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4E6E9D0-8987-41C8-BCC5-2E3FC31BF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935" y="1020302"/>
            <a:ext cx="3361067" cy="206834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26E2A46-A38B-40DA-8E8F-18FADD069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738" y="2801888"/>
            <a:ext cx="2402961" cy="240296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B06A182-F83E-42D9-94AF-B6769BEC6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934" y="1020301"/>
            <a:ext cx="3361068" cy="206834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88245D-1201-4933-950B-D1E125671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735" y="2801109"/>
            <a:ext cx="2402963" cy="240296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627522F-A586-4566-81E9-C934F5BA7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2933" y="1019522"/>
            <a:ext cx="3361067" cy="2068349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038C856-C3C9-4BC0-BC7A-8982E118F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732" y="2808106"/>
            <a:ext cx="2395966" cy="2395966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606CDEBE-4DFC-4370-83FE-C3BCA152E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933" y="1018741"/>
            <a:ext cx="3361067" cy="2068349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86B1818C-EC75-4B66-94C1-907996572B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3955" y="2800331"/>
            <a:ext cx="2410735" cy="2410735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AD2B33EA-4B28-42C9-9CA1-FE70DFB7A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2932" y="1011747"/>
            <a:ext cx="3361068" cy="206835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AFBA7546-0304-49D2-81A0-D5E4ADB6AB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6963" y="2793337"/>
            <a:ext cx="2410735" cy="2410735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C67B577A-957B-4426-9D2F-0E9E04886B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2931" y="1027511"/>
            <a:ext cx="3361069" cy="2068350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19FE317-CE5E-413F-9E65-BF31D02C6D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3953" y="2786343"/>
            <a:ext cx="2403745" cy="2403745"/>
          </a:xfrm>
          <a:prstGeom prst="rect">
            <a:avLst/>
          </a:prstGeom>
        </p:spPr>
      </p:pic>
      <p:sp>
        <p:nvSpPr>
          <p:cNvPr id="78" name="Rettangolo 77">
            <a:extLst>
              <a:ext uri="{FF2B5EF4-FFF2-40B4-BE49-F238E27FC236}">
                <a16:creationId xmlns:a16="http://schemas.microsoft.com/office/drawing/2014/main" id="{E8C93AF6-E3EB-4F2A-8A79-CE83F0869DF6}"/>
              </a:ext>
            </a:extLst>
          </p:cNvPr>
          <p:cNvSpPr/>
          <p:nvPr/>
        </p:nvSpPr>
        <p:spPr>
          <a:xfrm>
            <a:off x="615043" y="2396801"/>
            <a:ext cx="789214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D4ED50F2-2BA9-4B80-9C06-81BC37DCB77F}"/>
              </a:ext>
            </a:extLst>
          </p:cNvPr>
          <p:cNvSpPr/>
          <p:nvPr/>
        </p:nvSpPr>
        <p:spPr>
          <a:xfrm>
            <a:off x="397329" y="2749930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A92A7AB6-A74B-4F5C-85C9-018E6E62FAFF}"/>
              </a:ext>
            </a:extLst>
          </p:cNvPr>
          <p:cNvSpPr/>
          <p:nvPr/>
        </p:nvSpPr>
        <p:spPr>
          <a:xfrm>
            <a:off x="435429" y="3103059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51CE54A1-DAAA-4994-AEAE-AEDB6C2F274C}"/>
              </a:ext>
            </a:extLst>
          </p:cNvPr>
          <p:cNvSpPr/>
          <p:nvPr/>
        </p:nvSpPr>
        <p:spPr>
          <a:xfrm>
            <a:off x="315685" y="3483308"/>
            <a:ext cx="135527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2B6C7A22-FA6C-4070-815C-F9CE8B6B9919}"/>
              </a:ext>
            </a:extLst>
          </p:cNvPr>
          <p:cNvSpPr/>
          <p:nvPr/>
        </p:nvSpPr>
        <p:spPr>
          <a:xfrm>
            <a:off x="365089" y="3813266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A9C5A041-4D2E-4CA1-AC9A-B831C62CD9D7}"/>
              </a:ext>
            </a:extLst>
          </p:cNvPr>
          <p:cNvSpPr/>
          <p:nvPr/>
        </p:nvSpPr>
        <p:spPr>
          <a:xfrm>
            <a:off x="435429" y="4189566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70C48255-3BF1-443B-A50F-40B0A58A9674}"/>
              </a:ext>
            </a:extLst>
          </p:cNvPr>
          <p:cNvSpPr/>
          <p:nvPr/>
        </p:nvSpPr>
        <p:spPr>
          <a:xfrm>
            <a:off x="372078" y="4543178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FA73F091-7700-4D75-8229-320C84826C41}"/>
              </a:ext>
            </a:extLst>
          </p:cNvPr>
          <p:cNvSpPr/>
          <p:nvPr/>
        </p:nvSpPr>
        <p:spPr>
          <a:xfrm>
            <a:off x="1978491" y="2371531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BFC35AD3-C558-41FD-8B0B-C756EF1ACBB9}"/>
              </a:ext>
            </a:extLst>
          </p:cNvPr>
          <p:cNvSpPr/>
          <p:nvPr/>
        </p:nvSpPr>
        <p:spPr>
          <a:xfrm flipV="1">
            <a:off x="2049248" y="274993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41C61E79-7404-4560-8AB5-C4770D968AB0}"/>
              </a:ext>
            </a:extLst>
          </p:cNvPr>
          <p:cNvSpPr/>
          <p:nvPr/>
        </p:nvSpPr>
        <p:spPr>
          <a:xfrm>
            <a:off x="1978491" y="3114723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6E1F59AE-3B81-4C4C-AC42-0B792936B027}"/>
              </a:ext>
            </a:extLst>
          </p:cNvPr>
          <p:cNvSpPr/>
          <p:nvPr/>
        </p:nvSpPr>
        <p:spPr>
          <a:xfrm>
            <a:off x="1978491" y="344186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5D81EADE-57FA-493B-BB33-28416FCA0B1F}"/>
              </a:ext>
            </a:extLst>
          </p:cNvPr>
          <p:cNvSpPr/>
          <p:nvPr/>
        </p:nvSpPr>
        <p:spPr>
          <a:xfrm>
            <a:off x="1978491" y="3815199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9EA3D90B-796D-463F-84BC-32210808E907}"/>
              </a:ext>
            </a:extLst>
          </p:cNvPr>
          <p:cNvSpPr/>
          <p:nvPr/>
        </p:nvSpPr>
        <p:spPr>
          <a:xfrm>
            <a:off x="1978491" y="4189566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B2781C64-77B2-45DB-B268-887FFB66984E}"/>
              </a:ext>
            </a:extLst>
          </p:cNvPr>
          <p:cNvSpPr/>
          <p:nvPr/>
        </p:nvSpPr>
        <p:spPr>
          <a:xfrm>
            <a:off x="2012209" y="4543178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12D835E3-C292-463E-850A-ADA77A3C3712}"/>
              </a:ext>
            </a:extLst>
          </p:cNvPr>
          <p:cNvSpPr/>
          <p:nvPr/>
        </p:nvSpPr>
        <p:spPr>
          <a:xfrm>
            <a:off x="3066014" y="237153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AA73C51D-87E9-47FA-AA70-5628FC112957}"/>
              </a:ext>
            </a:extLst>
          </p:cNvPr>
          <p:cNvSpPr/>
          <p:nvPr/>
        </p:nvSpPr>
        <p:spPr>
          <a:xfrm>
            <a:off x="3024555" y="2725664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4BE744CB-12B0-4546-A133-54456CE19811}"/>
              </a:ext>
            </a:extLst>
          </p:cNvPr>
          <p:cNvSpPr/>
          <p:nvPr/>
        </p:nvSpPr>
        <p:spPr>
          <a:xfrm>
            <a:off x="3066014" y="3090207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F44F4CBD-2A35-46E1-B6E2-6C16CC141DBE}"/>
              </a:ext>
            </a:extLst>
          </p:cNvPr>
          <p:cNvSpPr/>
          <p:nvPr/>
        </p:nvSpPr>
        <p:spPr>
          <a:xfrm>
            <a:off x="3002609" y="346331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B92677A8-6A95-44FB-8233-4C1E5FE01704}"/>
              </a:ext>
            </a:extLst>
          </p:cNvPr>
          <p:cNvSpPr/>
          <p:nvPr/>
        </p:nvSpPr>
        <p:spPr>
          <a:xfrm>
            <a:off x="3058189" y="3808884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20B6C4CC-56BE-4F00-B6AC-AA818A37D718}"/>
              </a:ext>
            </a:extLst>
          </p:cNvPr>
          <p:cNvSpPr/>
          <p:nvPr/>
        </p:nvSpPr>
        <p:spPr>
          <a:xfrm>
            <a:off x="3066014" y="4177635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1F616D0F-E40D-487B-9B89-F53A76940591}"/>
              </a:ext>
            </a:extLst>
          </p:cNvPr>
          <p:cNvSpPr/>
          <p:nvPr/>
        </p:nvSpPr>
        <p:spPr>
          <a:xfrm>
            <a:off x="3086464" y="4543178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21214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CONCLUSIONS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3C8BA62F-D16B-44E8-BB75-90A28BA9F069}"/>
              </a:ext>
            </a:extLst>
          </p:cNvPr>
          <p:cNvSpPr txBox="1">
            <a:spLocks/>
          </p:cNvSpPr>
          <p:nvPr/>
        </p:nvSpPr>
        <p:spPr>
          <a:xfrm>
            <a:off x="1496531" y="2097659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Continual</a:t>
            </a:r>
            <a:r>
              <a:rPr lang="it-IT" dirty="0"/>
              <a:t> learning has </a:t>
            </a:r>
            <a:r>
              <a:rPr lang="it-IT" dirty="0" err="1"/>
              <a:t>been</a:t>
            </a:r>
            <a:r>
              <a:rPr lang="it-IT" dirty="0"/>
              <a:t> </a:t>
            </a:r>
          </a:p>
          <a:p>
            <a:pPr marL="0" indent="0" algn="l"/>
            <a:r>
              <a:rPr lang="it-IT" dirty="0" err="1"/>
              <a:t>succesfully</a:t>
            </a:r>
            <a:r>
              <a:rPr lang="it-IT" dirty="0"/>
              <a:t> implemented on MCU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0D2D2FB-C84F-4682-8FBB-67A0FB4636EF}"/>
              </a:ext>
            </a:extLst>
          </p:cNvPr>
          <p:cNvSpPr/>
          <p:nvPr/>
        </p:nvSpPr>
        <p:spPr>
          <a:xfrm>
            <a:off x="1328069" y="223119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866ED287-C47A-44B8-9AA6-493D2B9BCCFB}"/>
              </a:ext>
            </a:extLst>
          </p:cNvPr>
          <p:cNvSpPr txBox="1">
            <a:spLocks/>
          </p:cNvSpPr>
          <p:nvPr/>
        </p:nvSpPr>
        <p:spPr>
          <a:xfrm>
            <a:off x="1496530" y="2718410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accuracy</a:t>
            </a:r>
            <a:r>
              <a:rPr lang="it-IT" dirty="0"/>
              <a:t> of the models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satisfiyng</a:t>
            </a:r>
            <a:endParaRPr lang="it-IT" dirty="0"/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F448272D-3FF4-417D-9E85-EC6CCBA30D26}"/>
              </a:ext>
            </a:extLst>
          </p:cNvPr>
          <p:cNvSpPr txBox="1">
            <a:spLocks/>
          </p:cNvSpPr>
          <p:nvPr/>
        </p:nvSpPr>
        <p:spPr>
          <a:xfrm>
            <a:off x="1496530" y="3450674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All </a:t>
            </a:r>
            <a:r>
              <a:rPr lang="it-IT" dirty="0" err="1"/>
              <a:t>algorithms</a:t>
            </a:r>
            <a:r>
              <a:rPr lang="it-IT" dirty="0"/>
              <a:t> are good for </a:t>
            </a:r>
            <a:r>
              <a:rPr lang="it-IT" dirty="0" err="1"/>
              <a:t>continual</a:t>
            </a:r>
            <a:r>
              <a:rPr lang="it-IT" dirty="0"/>
              <a:t> learning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A256B9A7-3425-4CBD-A13F-C6A25D202E5E}"/>
              </a:ext>
            </a:extLst>
          </p:cNvPr>
          <p:cNvSpPr txBox="1">
            <a:spLocks/>
          </p:cNvSpPr>
          <p:nvPr/>
        </p:nvSpPr>
        <p:spPr>
          <a:xfrm>
            <a:off x="1496530" y="4023374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Best strategy </a:t>
            </a:r>
            <a:r>
              <a:rPr lang="it-IT" dirty="0" err="1"/>
              <a:t>is</a:t>
            </a:r>
            <a:r>
              <a:rPr lang="it-IT" dirty="0"/>
              <a:t> CWR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BA340A76-7DEA-43FC-9D97-74F5E40C6CF9}"/>
              </a:ext>
            </a:extLst>
          </p:cNvPr>
          <p:cNvSpPr txBox="1">
            <a:spLocks/>
          </p:cNvSpPr>
          <p:nvPr/>
        </p:nvSpPr>
        <p:spPr>
          <a:xfrm>
            <a:off x="5163012" y="2119661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The tests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in </a:t>
            </a:r>
            <a:r>
              <a:rPr lang="it-IT" dirty="0" err="1"/>
              <a:t>supervised</a:t>
            </a:r>
            <a:r>
              <a:rPr lang="it-IT" dirty="0"/>
              <a:t> settings</a:t>
            </a:r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83650B3B-017E-4387-9C32-DFE352CEAAAC}"/>
              </a:ext>
            </a:extLst>
          </p:cNvPr>
          <p:cNvSpPr txBox="1">
            <a:spLocks/>
          </p:cNvSpPr>
          <p:nvPr/>
        </p:nvSpPr>
        <p:spPr>
          <a:xfrm>
            <a:off x="5163013" y="2718411"/>
            <a:ext cx="31669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a drop in </a:t>
            </a:r>
            <a:r>
              <a:rPr lang="it-IT" dirty="0" err="1"/>
              <a:t>accuracy</a:t>
            </a:r>
            <a:r>
              <a:rPr lang="it-IT" dirty="0"/>
              <a:t> when </a:t>
            </a:r>
            <a:r>
              <a:rPr lang="it-IT" dirty="0" err="1"/>
              <a:t>compared</a:t>
            </a:r>
            <a:r>
              <a:rPr lang="it-IT" dirty="0"/>
              <a:t> to </a:t>
            </a:r>
            <a:r>
              <a:rPr lang="it-IT" dirty="0" err="1"/>
              <a:t>original</a:t>
            </a:r>
            <a:endParaRPr lang="it-IT" dirty="0"/>
          </a:p>
        </p:txBody>
      </p:sp>
      <p:sp>
        <p:nvSpPr>
          <p:cNvPr id="11" name="Google Shape;4352;p35">
            <a:extLst>
              <a:ext uri="{FF2B5EF4-FFF2-40B4-BE49-F238E27FC236}">
                <a16:creationId xmlns:a16="http://schemas.microsoft.com/office/drawing/2014/main" id="{FC5D71BD-098D-422C-8CCC-D33ACEF2C19C}"/>
              </a:ext>
            </a:extLst>
          </p:cNvPr>
          <p:cNvSpPr txBox="1">
            <a:spLocks/>
          </p:cNvSpPr>
          <p:nvPr/>
        </p:nvSpPr>
        <p:spPr>
          <a:xfrm>
            <a:off x="5163012" y="3450675"/>
            <a:ext cx="31669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Dataset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randomized</a:t>
            </a:r>
            <a:r>
              <a:rPr lang="it-IT" dirty="0"/>
              <a:t>, so </a:t>
            </a:r>
            <a:r>
              <a:rPr lang="it-IT" dirty="0" err="1"/>
              <a:t>catastrophic</a:t>
            </a:r>
            <a:r>
              <a:rPr lang="it-IT" dirty="0"/>
              <a:t> </a:t>
            </a:r>
            <a:r>
              <a:rPr lang="it-IT" dirty="0" err="1"/>
              <a:t>forgetting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damped</a:t>
            </a:r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9EA3FC35-D81B-4499-A9CB-EA0E7836526A}"/>
              </a:ext>
            </a:extLst>
          </p:cNvPr>
          <p:cNvSpPr/>
          <p:nvPr/>
        </p:nvSpPr>
        <p:spPr>
          <a:xfrm>
            <a:off x="1328068" y="2863185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303D02C-95C2-4C44-B257-869D035F4504}"/>
              </a:ext>
            </a:extLst>
          </p:cNvPr>
          <p:cNvSpPr/>
          <p:nvPr/>
        </p:nvSpPr>
        <p:spPr>
          <a:xfrm>
            <a:off x="1328068" y="356438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C2E2BEC-F846-4C83-8743-3C3CFED94072}"/>
              </a:ext>
            </a:extLst>
          </p:cNvPr>
          <p:cNvSpPr/>
          <p:nvPr/>
        </p:nvSpPr>
        <p:spPr>
          <a:xfrm>
            <a:off x="1328068" y="415050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181FC62-3E9B-4E19-9BD5-8F236ECA47F0}"/>
              </a:ext>
            </a:extLst>
          </p:cNvPr>
          <p:cNvSpPr/>
          <p:nvPr/>
        </p:nvSpPr>
        <p:spPr>
          <a:xfrm>
            <a:off x="4892742" y="223119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D7F8971-9A79-404A-9BBF-82D08F9952EF}"/>
              </a:ext>
            </a:extLst>
          </p:cNvPr>
          <p:cNvSpPr/>
          <p:nvPr/>
        </p:nvSpPr>
        <p:spPr>
          <a:xfrm>
            <a:off x="4892742" y="2863186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884D18-6C87-456C-8DFE-C5CD4C549D60}"/>
              </a:ext>
            </a:extLst>
          </p:cNvPr>
          <p:cNvSpPr/>
          <p:nvPr/>
        </p:nvSpPr>
        <p:spPr>
          <a:xfrm>
            <a:off x="4892742" y="355962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55AFDC1-746B-4509-860F-5FA3B40632CE}"/>
              </a:ext>
            </a:extLst>
          </p:cNvPr>
          <p:cNvCxnSpPr>
            <a:cxnSpLocks/>
          </p:cNvCxnSpPr>
          <p:nvPr/>
        </p:nvCxnSpPr>
        <p:spPr>
          <a:xfrm>
            <a:off x="4572000" y="1516566"/>
            <a:ext cx="0" cy="3479180"/>
          </a:xfrm>
          <a:prstGeom prst="line">
            <a:avLst/>
          </a:prstGeom>
          <a:ln w="3810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Elemento grafico 21" descr="Segna Pollice su con riempimento a tinta unita">
            <a:extLst>
              <a:ext uri="{FF2B5EF4-FFF2-40B4-BE49-F238E27FC236}">
                <a16:creationId xmlns:a16="http://schemas.microsoft.com/office/drawing/2014/main" id="{4A637D0A-83AE-4455-934F-5E8A39AF6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451" y="1174247"/>
            <a:ext cx="914400" cy="914400"/>
          </a:xfrm>
          <a:prstGeom prst="rect">
            <a:avLst/>
          </a:prstGeom>
        </p:spPr>
      </p:pic>
      <p:pic>
        <p:nvPicPr>
          <p:cNvPr id="24" name="Elemento grafico 23" descr="Pollice abbassato con riempimento a tinta unita">
            <a:extLst>
              <a:ext uri="{FF2B5EF4-FFF2-40B4-BE49-F238E27FC236}">
                <a16:creationId xmlns:a16="http://schemas.microsoft.com/office/drawing/2014/main" id="{31B8BFCF-ACC7-4B34-95EB-A3219400A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1741" y="12670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7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Google Shape;5075;p57"/>
          <p:cNvSpPr txBox="1">
            <a:spLocks noGrp="1"/>
          </p:cNvSpPr>
          <p:nvPr>
            <p:ph type="subTitle" idx="13"/>
          </p:nvPr>
        </p:nvSpPr>
        <p:spPr>
          <a:xfrm>
            <a:off x="6180793" y="1753764"/>
            <a:ext cx="2140200" cy="813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 the performances with classification of gesture and images</a:t>
            </a:r>
            <a:endParaRPr dirty="0"/>
          </a:p>
        </p:txBody>
      </p:sp>
      <p:sp>
        <p:nvSpPr>
          <p:cNvPr id="5077" name="Google Shape;5077;p57"/>
          <p:cNvSpPr txBox="1">
            <a:spLocks noGrp="1"/>
          </p:cNvSpPr>
          <p:nvPr>
            <p:ph type="title" idx="9"/>
          </p:nvPr>
        </p:nvSpPr>
        <p:spPr>
          <a:xfrm>
            <a:off x="6180793" y="1407831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5079" name="Google Shape;5079;p57"/>
          <p:cNvSpPr txBox="1">
            <a:spLocks noGrp="1"/>
          </p:cNvSpPr>
          <p:nvPr>
            <p:ph type="title"/>
          </p:nvPr>
        </p:nvSpPr>
        <p:spPr>
          <a:xfrm>
            <a:off x="720000" y="125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RECAP</a:t>
            </a:r>
            <a:endParaRPr dirty="0"/>
          </a:p>
        </p:txBody>
      </p:sp>
      <p:sp>
        <p:nvSpPr>
          <p:cNvPr id="5080" name="Google Shape;5080;p57"/>
          <p:cNvSpPr txBox="1">
            <a:spLocks noGrp="1"/>
          </p:cNvSpPr>
          <p:nvPr>
            <p:ph type="title" idx="2"/>
          </p:nvPr>
        </p:nvSpPr>
        <p:spPr>
          <a:xfrm>
            <a:off x="798523" y="1407831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 STUDY</a:t>
            </a:r>
            <a:endParaRPr dirty="0"/>
          </a:p>
        </p:txBody>
      </p:sp>
      <p:sp>
        <p:nvSpPr>
          <p:cNvPr id="5081" name="Google Shape;5081;p57"/>
          <p:cNvSpPr txBox="1">
            <a:spLocks noGrp="1"/>
          </p:cNvSpPr>
          <p:nvPr>
            <p:ph type="subTitle" idx="1"/>
          </p:nvPr>
        </p:nvSpPr>
        <p:spPr>
          <a:xfrm>
            <a:off x="575108" y="1758785"/>
            <a:ext cx="2587030" cy="935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 implementation with 4 state-of-the-art algorithms</a:t>
            </a:r>
            <a:endParaRPr dirty="0"/>
          </a:p>
        </p:txBody>
      </p:sp>
      <p:sp>
        <p:nvSpPr>
          <p:cNvPr id="5082" name="Google Shape;5082;p57"/>
          <p:cNvSpPr txBox="1">
            <a:spLocks noGrp="1"/>
          </p:cNvSpPr>
          <p:nvPr>
            <p:ph type="title" idx="3"/>
          </p:nvPr>
        </p:nvSpPr>
        <p:spPr>
          <a:xfrm>
            <a:off x="3507097" y="1402869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5083" name="Google Shape;5083;p57"/>
          <p:cNvSpPr txBox="1">
            <a:spLocks noGrp="1"/>
          </p:cNvSpPr>
          <p:nvPr>
            <p:ph type="subTitle" idx="4"/>
          </p:nvPr>
        </p:nvSpPr>
        <p:spPr>
          <a:xfrm>
            <a:off x="3501850" y="1758493"/>
            <a:ext cx="2140200" cy="74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Porting of the framework on 2 hardwares</a:t>
            </a:r>
            <a:endParaRPr dirty="0"/>
          </a:p>
        </p:txBody>
      </p:sp>
      <p:sp>
        <p:nvSpPr>
          <p:cNvPr id="97" name="Google Shape;5079;p57">
            <a:extLst>
              <a:ext uri="{FF2B5EF4-FFF2-40B4-BE49-F238E27FC236}">
                <a16:creationId xmlns:a16="http://schemas.microsoft.com/office/drawing/2014/main" id="{BEAF3171-CBE0-4F75-A41B-FABCFCB1BF3D}"/>
              </a:ext>
            </a:extLst>
          </p:cNvPr>
          <p:cNvSpPr txBox="1">
            <a:spLocks/>
          </p:cNvSpPr>
          <p:nvPr/>
        </p:nvSpPr>
        <p:spPr>
          <a:xfrm>
            <a:off x="720000" y="284310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FUTURE WORKS</a:t>
            </a:r>
          </a:p>
        </p:txBody>
      </p:sp>
      <p:sp>
        <p:nvSpPr>
          <p:cNvPr id="124" name="Google Shape;5080;p57">
            <a:extLst>
              <a:ext uri="{FF2B5EF4-FFF2-40B4-BE49-F238E27FC236}">
                <a16:creationId xmlns:a16="http://schemas.microsoft.com/office/drawing/2014/main" id="{781F8B43-5A35-4090-BA09-3B74ADCEA3F2}"/>
              </a:ext>
            </a:extLst>
          </p:cNvPr>
          <p:cNvSpPr txBox="1">
            <a:spLocks/>
          </p:cNvSpPr>
          <p:nvPr/>
        </p:nvSpPr>
        <p:spPr>
          <a:xfrm>
            <a:off x="1694046" y="4058339"/>
            <a:ext cx="239248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UNSUPERVISED</a:t>
            </a:r>
          </a:p>
        </p:txBody>
      </p:sp>
      <p:sp>
        <p:nvSpPr>
          <p:cNvPr id="125" name="Google Shape;5081;p57">
            <a:extLst>
              <a:ext uri="{FF2B5EF4-FFF2-40B4-BE49-F238E27FC236}">
                <a16:creationId xmlns:a16="http://schemas.microsoft.com/office/drawing/2014/main" id="{29E52FE6-B3D1-4940-AC1F-CFA0125A3E1E}"/>
              </a:ext>
            </a:extLst>
          </p:cNvPr>
          <p:cNvSpPr txBox="1">
            <a:spLocks/>
          </p:cNvSpPr>
          <p:nvPr/>
        </p:nvSpPr>
        <p:spPr>
          <a:xfrm>
            <a:off x="1373953" y="4403537"/>
            <a:ext cx="303266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Unsupervised scenario better resembles real-life applications</a:t>
            </a:r>
          </a:p>
        </p:txBody>
      </p:sp>
      <p:sp>
        <p:nvSpPr>
          <p:cNvPr id="133" name="Google Shape;5080;p57">
            <a:extLst>
              <a:ext uri="{FF2B5EF4-FFF2-40B4-BE49-F238E27FC236}">
                <a16:creationId xmlns:a16="http://schemas.microsoft.com/office/drawing/2014/main" id="{9B1D4E52-2DF8-49E5-88AA-69132CA16BC2}"/>
              </a:ext>
            </a:extLst>
          </p:cNvPr>
          <p:cNvSpPr txBox="1">
            <a:spLocks/>
          </p:cNvSpPr>
          <p:nvPr/>
        </p:nvSpPr>
        <p:spPr>
          <a:xfrm>
            <a:off x="5196141" y="4079812"/>
            <a:ext cx="214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MAX 78000</a:t>
            </a:r>
          </a:p>
        </p:txBody>
      </p:sp>
      <p:sp>
        <p:nvSpPr>
          <p:cNvPr id="134" name="Google Shape;5081;p57">
            <a:extLst>
              <a:ext uri="{FF2B5EF4-FFF2-40B4-BE49-F238E27FC236}">
                <a16:creationId xmlns:a16="http://schemas.microsoft.com/office/drawing/2014/main" id="{C8A6213D-DB76-4CAE-817B-B08F3AE03168}"/>
              </a:ext>
            </a:extLst>
          </p:cNvPr>
          <p:cNvSpPr txBox="1">
            <a:spLocks/>
          </p:cNvSpPr>
          <p:nvPr/>
        </p:nvSpPr>
        <p:spPr>
          <a:xfrm>
            <a:off x="4791451" y="4425027"/>
            <a:ext cx="2978596" cy="7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Application on a third device</a:t>
            </a:r>
            <a:br>
              <a:rPr lang="en-US" dirty="0"/>
            </a:br>
            <a:r>
              <a:rPr lang="en-US" dirty="0"/>
              <a:t>Work in progress..</a:t>
            </a:r>
          </a:p>
        </p:txBody>
      </p:sp>
      <p:pic>
        <p:nvPicPr>
          <p:cNvPr id="15" name="Elemento grafico 14" descr="Lampadina e ingranaggio con riempimento a tinta unita">
            <a:extLst>
              <a:ext uri="{FF2B5EF4-FFF2-40B4-BE49-F238E27FC236}">
                <a16:creationId xmlns:a16="http://schemas.microsoft.com/office/drawing/2014/main" id="{4B5C2625-B800-45F4-9D9D-6B4459C46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527" y="785905"/>
            <a:ext cx="702192" cy="702192"/>
          </a:xfrm>
          <a:prstGeom prst="rect">
            <a:avLst/>
          </a:prstGeom>
        </p:spPr>
      </p:pic>
      <p:pic>
        <p:nvPicPr>
          <p:cNvPr id="5" name="Elemento grafico 4" descr="Processore con riempimento a tinta unita">
            <a:extLst>
              <a:ext uri="{FF2B5EF4-FFF2-40B4-BE49-F238E27FC236}">
                <a16:creationId xmlns:a16="http://schemas.microsoft.com/office/drawing/2014/main" id="{3501C14E-D6D1-42F0-B749-D21536E14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9260" y="785905"/>
            <a:ext cx="702192" cy="702192"/>
          </a:xfrm>
          <a:prstGeom prst="rect">
            <a:avLst/>
          </a:prstGeom>
        </p:spPr>
      </p:pic>
      <p:pic>
        <p:nvPicPr>
          <p:cNvPr id="7" name="Elemento grafico 6" descr="Fotocamera con riempimento a tinta unita">
            <a:extLst>
              <a:ext uri="{FF2B5EF4-FFF2-40B4-BE49-F238E27FC236}">
                <a16:creationId xmlns:a16="http://schemas.microsoft.com/office/drawing/2014/main" id="{DD9E04A6-757F-4799-9BA2-BD7902401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0628" y="772046"/>
            <a:ext cx="702193" cy="702193"/>
          </a:xfrm>
          <a:prstGeom prst="rect">
            <a:avLst/>
          </a:prstGeom>
        </p:spPr>
      </p:pic>
      <p:pic>
        <p:nvPicPr>
          <p:cNvPr id="9" name="Elemento grafico 8" descr="Linguaggio dei segni con riempimento a tinta unita">
            <a:extLst>
              <a:ext uri="{FF2B5EF4-FFF2-40B4-BE49-F238E27FC236}">
                <a16:creationId xmlns:a16="http://schemas.microsoft.com/office/drawing/2014/main" id="{EFF841E3-01A0-42E3-BA2E-A904EF314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2821" y="754589"/>
            <a:ext cx="702194" cy="702194"/>
          </a:xfrm>
          <a:prstGeom prst="rect">
            <a:avLst/>
          </a:prstGeom>
        </p:spPr>
      </p:pic>
      <p:pic>
        <p:nvPicPr>
          <p:cNvPr id="11" name="Elemento grafico 10" descr="Orologio con riempimento a tinta unita">
            <a:extLst>
              <a:ext uri="{FF2B5EF4-FFF2-40B4-BE49-F238E27FC236}">
                <a16:creationId xmlns:a16="http://schemas.microsoft.com/office/drawing/2014/main" id="{7DFF47C3-2347-44B4-A984-8B6775D3D7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67039" y="3575613"/>
            <a:ext cx="573231" cy="573231"/>
          </a:xfrm>
          <a:prstGeom prst="rect">
            <a:avLst/>
          </a:prstGeom>
        </p:spPr>
      </p:pic>
      <p:pic>
        <p:nvPicPr>
          <p:cNvPr id="3" name="Elemento grafico 2" descr="Cervello con riempimento a tinta unita">
            <a:extLst>
              <a:ext uri="{FF2B5EF4-FFF2-40B4-BE49-F238E27FC236}">
                <a16:creationId xmlns:a16="http://schemas.microsoft.com/office/drawing/2014/main" id="{47F801F5-D89A-4A48-ADB5-3AF439BC01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08559" y="3585894"/>
            <a:ext cx="568403" cy="5684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5" grpId="0" build="p"/>
      <p:bldP spid="5077" grpId="0"/>
      <p:bldP spid="5080" grpId="0"/>
      <p:bldP spid="5081" grpId="0" build="p"/>
      <p:bldP spid="5082" grpId="0"/>
      <p:bldP spid="5083" grpId="0" build="p"/>
      <p:bldP spid="97" grpId="0"/>
      <p:bldP spid="124" grpId="0"/>
      <p:bldP spid="125" grpId="0"/>
      <p:bldP spid="133" grpId="0"/>
      <p:bldP spid="1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351" name="Google Shape;4351;p35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TINY ML AND IOT</a:t>
            </a:r>
            <a:endParaRPr dirty="0"/>
          </a:p>
        </p:txBody>
      </p:sp>
      <p:sp>
        <p:nvSpPr>
          <p:cNvPr id="4352" name="Google Shape;4352;p35"/>
          <p:cNvSpPr txBox="1">
            <a:spLocks noGrp="1"/>
          </p:cNvSpPr>
          <p:nvPr>
            <p:ph type="subTitle" idx="1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 err="1"/>
              <a:t>Relevance</a:t>
            </a:r>
            <a:r>
              <a:rPr lang="it-IT" sz="1400" dirty="0"/>
              <a:t> of ML in </a:t>
            </a:r>
            <a:r>
              <a:rPr lang="it-IT" sz="1400" dirty="0" err="1"/>
              <a:t>today’s</a:t>
            </a:r>
            <a:r>
              <a:rPr lang="it-IT" sz="1400" dirty="0"/>
              <a:t> </a:t>
            </a:r>
            <a:r>
              <a:rPr lang="it-IT" sz="1400" dirty="0" err="1"/>
              <a:t>technology</a:t>
            </a:r>
            <a:endParaRPr sz="1400" dirty="0"/>
          </a:p>
        </p:txBody>
      </p:sp>
      <p:sp>
        <p:nvSpPr>
          <p:cNvPr id="4353" name="Google Shape;4353;p35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CATASTR FORGETT</a:t>
            </a:r>
            <a:endParaRPr dirty="0"/>
          </a:p>
        </p:txBody>
      </p:sp>
      <p:sp>
        <p:nvSpPr>
          <p:cNvPr id="4354" name="Google Shape;4354;p35"/>
          <p:cNvSpPr txBox="1">
            <a:spLocks noGrp="1"/>
          </p:cNvSpPr>
          <p:nvPr>
            <p:ph type="subTitle" idx="4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You can describe the topic of the section here</a:t>
            </a:r>
            <a:endParaRPr sz="1400" dirty="0"/>
          </a:p>
        </p:txBody>
      </p:sp>
      <p:sp>
        <p:nvSpPr>
          <p:cNvPr id="4355" name="Google Shape;4355;p35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CONTINUAL LEARNING</a:t>
            </a:r>
            <a:endParaRPr dirty="0"/>
          </a:p>
        </p:txBody>
      </p:sp>
      <p:sp>
        <p:nvSpPr>
          <p:cNvPr id="4356" name="Google Shape;4356;p35"/>
          <p:cNvSpPr txBox="1">
            <a:spLocks noGrp="1"/>
          </p:cNvSpPr>
          <p:nvPr>
            <p:ph type="subTitle" idx="6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Enhancement of fine tuning and classification abilities</a:t>
            </a:r>
            <a:endParaRPr sz="1400" dirty="0"/>
          </a:p>
        </p:txBody>
      </p:sp>
      <p:sp>
        <p:nvSpPr>
          <p:cNvPr id="4357" name="Google Shape;4357;p35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CONTRIBUTES</a:t>
            </a:r>
            <a:endParaRPr dirty="0"/>
          </a:p>
        </p:txBody>
      </p:sp>
      <p:sp>
        <p:nvSpPr>
          <p:cNvPr id="4358" name="Google Shape;4358;p35"/>
          <p:cNvSpPr txBox="1">
            <a:spLocks noGrp="1"/>
          </p:cNvSpPr>
          <p:nvPr>
            <p:ph type="subTitle" idx="8"/>
          </p:nvPr>
        </p:nvSpPr>
        <p:spPr>
          <a:xfrm>
            <a:off x="5750100" y="1655580"/>
            <a:ext cx="2812714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Gesture recognition and image classification experiments</a:t>
            </a:r>
            <a:endParaRPr sz="1400" dirty="0"/>
          </a:p>
        </p:txBody>
      </p:sp>
      <p:sp>
        <p:nvSpPr>
          <p:cNvPr id="4359" name="Google Shape;4359;p35"/>
          <p:cNvSpPr txBox="1">
            <a:spLocks noGrp="1"/>
          </p:cNvSpPr>
          <p:nvPr>
            <p:ph type="title" idx="9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60" name="Google Shape;4360;p35"/>
          <p:cNvSpPr txBox="1">
            <a:spLocks noGrp="1"/>
          </p:cNvSpPr>
          <p:nvPr>
            <p:ph type="title" idx="13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61" name="Google Shape;4361;p35"/>
          <p:cNvSpPr txBox="1">
            <a:spLocks noGrp="1"/>
          </p:cNvSpPr>
          <p:nvPr>
            <p:ph type="title" idx="14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62" name="Google Shape;4362;p35"/>
          <p:cNvSpPr txBox="1">
            <a:spLocks noGrp="1"/>
          </p:cNvSpPr>
          <p:nvPr>
            <p:ph type="title" idx="15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63" name="Google Shape;4363;p35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364" name="Google Shape;4364;p35"/>
          <p:cNvSpPr txBox="1">
            <a:spLocks noGrp="1"/>
          </p:cNvSpPr>
          <p:nvPr>
            <p:ph type="subTitle" idx="17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Does CL bring improvments to TinyML ?</a:t>
            </a:r>
            <a:endParaRPr sz="1400" dirty="0"/>
          </a:p>
        </p:txBody>
      </p:sp>
      <p:sp>
        <p:nvSpPr>
          <p:cNvPr id="4365" name="Google Shape;4365;p35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366" name="Google Shape;4366;p35"/>
          <p:cNvSpPr txBox="1">
            <a:spLocks noGrp="1"/>
          </p:cNvSpPr>
          <p:nvPr>
            <p:ph type="subTitle" idx="19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Comparisons of performance between strategies</a:t>
            </a:r>
            <a:endParaRPr sz="1400" dirty="0"/>
          </a:p>
        </p:txBody>
      </p:sp>
      <p:sp>
        <p:nvSpPr>
          <p:cNvPr id="4367" name="Google Shape;4367;p35"/>
          <p:cNvSpPr txBox="1">
            <a:spLocks noGrp="1"/>
          </p:cNvSpPr>
          <p:nvPr>
            <p:ph type="title" idx="20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68" name="Google Shape;4368;p35"/>
          <p:cNvSpPr txBox="1">
            <a:spLocks noGrp="1"/>
          </p:cNvSpPr>
          <p:nvPr>
            <p:ph type="title" idx="2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59"/>
          <p:cNvSpPr txBox="1">
            <a:spLocks noGrp="1"/>
          </p:cNvSpPr>
          <p:nvPr>
            <p:ph type="subTitle" idx="1"/>
          </p:nvPr>
        </p:nvSpPr>
        <p:spPr>
          <a:xfrm>
            <a:off x="2854650" y="2696705"/>
            <a:ext cx="3434700" cy="2149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Do you have any questions?</a:t>
            </a:r>
          </a:p>
        </p:txBody>
      </p:sp>
      <p:sp>
        <p:nvSpPr>
          <p:cNvPr id="5122" name="Google Shape;5122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THANKS</a:t>
            </a:r>
            <a:br>
              <a:rPr lang="it-IT" dirty="0"/>
            </a:br>
            <a:r>
              <a:rPr lang="it-IT" dirty="0"/>
              <a:t>FOR YOUR</a:t>
            </a:r>
            <a:br>
              <a:rPr lang="it-IT" dirty="0"/>
            </a:br>
            <a:r>
              <a:rPr lang="it-IT" dirty="0"/>
              <a:t>ATTENTION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1082498" y="1558391"/>
            <a:ext cx="6979004" cy="1555062"/>
          </a:xfrm>
          <a:prstGeom prst="snip2Diag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COMPARISON OF INCREMENTAL ON LINE LEARNING ALGORITHMS FOR GESTURE AND VISUAL SMART SENSORS</a:t>
            </a:r>
            <a:endParaRPr sz="24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133643" y="3361041"/>
            <a:ext cx="2489982" cy="148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Relator</a:t>
            </a:r>
            <a:br>
              <a:rPr lang="en" dirty="0"/>
            </a:br>
            <a:r>
              <a:rPr lang="en" dirty="0"/>
              <a:t>Davide Brunelli</a:t>
            </a:r>
            <a:br>
              <a:rPr lang="en" dirty="0"/>
            </a:br>
            <a:br>
              <a:rPr lang="en" dirty="0"/>
            </a:br>
            <a:r>
              <a:rPr lang="en" dirty="0"/>
              <a:t>Co-relator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 Albanese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DAC0A-7C62-47FC-97BD-200B1F9B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01" y="0"/>
            <a:ext cx="2857899" cy="895475"/>
          </a:xfrm>
          <a:prstGeom prst="rect">
            <a:avLst/>
          </a:prstGeom>
        </p:spPr>
      </p:pic>
      <p:sp>
        <p:nvSpPr>
          <p:cNvPr id="10" name="Google Shape;4337;p33">
            <a:extLst>
              <a:ext uri="{FF2B5EF4-FFF2-40B4-BE49-F238E27FC236}">
                <a16:creationId xmlns:a16="http://schemas.microsoft.com/office/drawing/2014/main" id="{1B65CCDD-086E-495D-B5C0-9149DE5EEE41}"/>
              </a:ext>
            </a:extLst>
          </p:cNvPr>
          <p:cNvSpPr txBox="1">
            <a:spLocks/>
          </p:cNvSpPr>
          <p:nvPr/>
        </p:nvSpPr>
        <p:spPr>
          <a:xfrm>
            <a:off x="3655255" y="3361041"/>
            <a:ext cx="2489982" cy="73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it-IT" dirty="0" err="1"/>
              <a:t>Student</a:t>
            </a:r>
            <a:br>
              <a:rPr lang="it-IT" dirty="0"/>
            </a:br>
            <a:r>
              <a:rPr lang="it-IT" dirty="0"/>
              <a:t>Alessandro Avi</a:t>
            </a:r>
          </a:p>
        </p:txBody>
      </p:sp>
    </p:spTree>
    <p:extLst>
      <p:ext uri="{BB962C8B-B14F-4D97-AF65-F5344CB8AC3E}">
        <p14:creationId xmlns:p14="http://schemas.microsoft.com/office/powerpoint/2010/main" val="31005387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C10327C1-FA76-486B-9DAF-5C732A3A3A28}"/>
              </a:ext>
            </a:extLst>
          </p:cNvPr>
          <p:cNvSpPr/>
          <p:nvPr/>
        </p:nvSpPr>
        <p:spPr>
          <a:xfrm>
            <a:off x="1690576" y="1283713"/>
            <a:ext cx="191386" cy="191386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D891D669-E6CD-4698-AECC-E460DBF96F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2031" y="1182711"/>
            <a:ext cx="6054029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Technology based on </a:t>
            </a:r>
            <a:r>
              <a:rPr lang="it-IT" sz="1400" dirty="0" err="1"/>
              <a:t>analysis</a:t>
            </a:r>
            <a:r>
              <a:rPr lang="it-IT" sz="1400" dirty="0"/>
              <a:t> of big quantities of data</a:t>
            </a:r>
            <a:endParaRPr sz="1400" dirty="0"/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8F3D8B55-8386-426D-B747-F2AFF5A847F9}"/>
              </a:ext>
            </a:extLst>
          </p:cNvPr>
          <p:cNvSpPr txBox="1">
            <a:spLocks/>
          </p:cNvSpPr>
          <p:nvPr/>
        </p:nvSpPr>
        <p:spPr>
          <a:xfrm>
            <a:off x="2032031" y="1779478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Models are trained to </a:t>
            </a:r>
            <a:r>
              <a:rPr lang="en-US" b="1" dirty="0">
                <a:solidFill>
                  <a:srgbClr val="7A0C0C"/>
                </a:solidFill>
              </a:rPr>
              <a:t>predict</a:t>
            </a:r>
            <a:r>
              <a:rPr lang="en-US" dirty="0"/>
              <a:t>, </a:t>
            </a:r>
            <a:r>
              <a:rPr lang="en-US" b="1" dirty="0">
                <a:solidFill>
                  <a:srgbClr val="7A0C0C"/>
                </a:solidFill>
              </a:rPr>
              <a:t>classify</a:t>
            </a:r>
            <a:r>
              <a:rPr lang="en-US" dirty="0"/>
              <a:t> or </a:t>
            </a:r>
            <a:r>
              <a:rPr lang="en-US" b="1" dirty="0">
                <a:solidFill>
                  <a:srgbClr val="7A0C0C"/>
                </a:solidFill>
              </a:rPr>
              <a:t>learn</a:t>
            </a:r>
            <a:r>
              <a:rPr lang="en-US" dirty="0"/>
              <a:t> from data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F58B01F6-F1A3-491C-B4A0-F17EFD13E888}"/>
              </a:ext>
            </a:extLst>
          </p:cNvPr>
          <p:cNvSpPr txBox="1">
            <a:spLocks/>
          </p:cNvSpPr>
          <p:nvPr/>
        </p:nvSpPr>
        <p:spPr>
          <a:xfrm>
            <a:off x="2032030" y="2350166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7A0C0C"/>
                </a:solidFill>
              </a:rPr>
              <a:t>TinyML</a:t>
            </a:r>
            <a:r>
              <a:rPr lang="en-US" dirty="0"/>
              <a:t>: application of ML on microcontrollers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17F30B3-C4B5-4497-ACF3-C42BAD81D693}"/>
              </a:ext>
            </a:extLst>
          </p:cNvPr>
          <p:cNvSpPr/>
          <p:nvPr/>
        </p:nvSpPr>
        <p:spPr>
          <a:xfrm>
            <a:off x="1690576" y="1893942"/>
            <a:ext cx="191386" cy="191386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2B66A7C-36B7-49ED-8E5A-19F59F514391}"/>
              </a:ext>
            </a:extLst>
          </p:cNvPr>
          <p:cNvSpPr/>
          <p:nvPr/>
        </p:nvSpPr>
        <p:spPr>
          <a:xfrm>
            <a:off x="1690576" y="2474440"/>
            <a:ext cx="191386" cy="191386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6F9902B-EE6F-4420-B64E-B50E192D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79" y="2366616"/>
            <a:ext cx="2448325" cy="24483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C2CA0EE-6FBA-4DD0-BCE6-15F9AF03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29" y="2656016"/>
            <a:ext cx="4763387" cy="2373187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1786CE-F1F1-4B1E-9181-EE29C4B6C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28" y="2698443"/>
            <a:ext cx="4648361" cy="257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7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  <p:bldP spid="7" grpId="0"/>
      <p:bldP spid="9" grpId="0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TinyML</a:t>
            </a:r>
            <a:r>
              <a:rPr lang="it-IT" dirty="0"/>
              <a:t> IN IoT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3F2DD8E2-2BBD-4DA1-AAF7-A68FBA2643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4984" y="1945469"/>
            <a:ext cx="6054029" cy="382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TinyML</a:t>
            </a:r>
            <a:r>
              <a:rPr lang="it-IT" dirty="0"/>
              <a:t> can be of </a:t>
            </a:r>
            <a:r>
              <a:rPr lang="it-IT" dirty="0" err="1"/>
              <a:t>great</a:t>
            </a:r>
            <a:r>
              <a:rPr lang="it-IT" dirty="0"/>
              <a:t> help for IoT </a:t>
            </a:r>
            <a:r>
              <a:rPr lang="it-IT" dirty="0" err="1"/>
              <a:t>applications</a:t>
            </a:r>
            <a:endParaRPr sz="1400" dirty="0"/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E066DDC7-F193-428C-B82B-533B634FBF39}"/>
              </a:ext>
            </a:extLst>
          </p:cNvPr>
          <p:cNvSpPr txBox="1">
            <a:spLocks/>
          </p:cNvSpPr>
          <p:nvPr/>
        </p:nvSpPr>
        <p:spPr>
          <a:xfrm>
            <a:off x="1873449" y="2421926"/>
            <a:ext cx="2129709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Reduced size of data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99393B7B-1062-45B6-970B-76AD72BBE7D8}"/>
              </a:ext>
            </a:extLst>
          </p:cNvPr>
          <p:cNvSpPr txBox="1">
            <a:spLocks/>
          </p:cNvSpPr>
          <p:nvPr/>
        </p:nvSpPr>
        <p:spPr>
          <a:xfrm>
            <a:off x="1836235" y="2856720"/>
            <a:ext cx="2735765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Reduced energy consumption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336D73E8-C235-4F8D-8885-8EED287E764B}"/>
              </a:ext>
            </a:extLst>
          </p:cNvPr>
          <p:cNvSpPr txBox="1">
            <a:spLocks/>
          </p:cNvSpPr>
          <p:nvPr/>
        </p:nvSpPr>
        <p:spPr>
          <a:xfrm>
            <a:off x="4830446" y="2865021"/>
            <a:ext cx="3352521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Quicker response for real time app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CB93F12E-6271-40CD-8E21-77D80D8817D1}"/>
              </a:ext>
            </a:extLst>
          </p:cNvPr>
          <p:cNvSpPr txBox="1">
            <a:spLocks/>
          </p:cNvSpPr>
          <p:nvPr/>
        </p:nvSpPr>
        <p:spPr>
          <a:xfrm>
            <a:off x="1624540" y="3718159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BUT using ML comes with the cost of increased system complexity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B03474B-3965-476B-9903-14AADC7C3C45}"/>
              </a:ext>
            </a:extLst>
          </p:cNvPr>
          <p:cNvSpPr/>
          <p:nvPr/>
        </p:nvSpPr>
        <p:spPr>
          <a:xfrm>
            <a:off x="1624540" y="2551163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4B96110-D888-4A22-8D34-2D69035F9DC1}"/>
              </a:ext>
            </a:extLst>
          </p:cNvPr>
          <p:cNvSpPr/>
          <p:nvPr/>
        </p:nvSpPr>
        <p:spPr>
          <a:xfrm>
            <a:off x="1624541" y="2990226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B1D263D-E45E-434B-BA1D-2742F2E63489}"/>
              </a:ext>
            </a:extLst>
          </p:cNvPr>
          <p:cNvSpPr/>
          <p:nvPr/>
        </p:nvSpPr>
        <p:spPr>
          <a:xfrm>
            <a:off x="4676784" y="253114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9B6346B6-9DB1-4A1A-B38C-2876E9CD5910}"/>
              </a:ext>
            </a:extLst>
          </p:cNvPr>
          <p:cNvSpPr/>
          <p:nvPr/>
        </p:nvSpPr>
        <p:spPr>
          <a:xfrm>
            <a:off x="4679378" y="301179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Google Shape;4352;p35">
            <a:extLst>
              <a:ext uri="{FF2B5EF4-FFF2-40B4-BE49-F238E27FC236}">
                <a16:creationId xmlns:a16="http://schemas.microsoft.com/office/drawing/2014/main" id="{09D11F95-80F4-4B29-8DB5-0EB638A74774}"/>
              </a:ext>
            </a:extLst>
          </p:cNvPr>
          <p:cNvSpPr txBox="1">
            <a:spLocks/>
          </p:cNvSpPr>
          <p:nvPr/>
        </p:nvSpPr>
        <p:spPr>
          <a:xfrm>
            <a:off x="1649769" y="4392625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One main drawback: model can ONLY perform inference</a:t>
            </a:r>
          </a:p>
        </p:txBody>
      </p:sp>
      <p:sp>
        <p:nvSpPr>
          <p:cNvPr id="20" name="Google Shape;4352;p35">
            <a:extLst>
              <a:ext uri="{FF2B5EF4-FFF2-40B4-BE49-F238E27FC236}">
                <a16:creationId xmlns:a16="http://schemas.microsoft.com/office/drawing/2014/main" id="{D28542AA-1EA8-4E3E-BBFE-7D70D0502B15}"/>
              </a:ext>
            </a:extLst>
          </p:cNvPr>
          <p:cNvSpPr txBox="1">
            <a:spLocks/>
          </p:cNvSpPr>
          <p:nvPr/>
        </p:nvSpPr>
        <p:spPr>
          <a:xfrm>
            <a:off x="1544984" y="1296330"/>
            <a:ext cx="6054029" cy="31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IoT relies on the use of hundreds of devices as data harvesters</a:t>
            </a:r>
          </a:p>
        </p:txBody>
      </p:sp>
      <p:sp>
        <p:nvSpPr>
          <p:cNvPr id="21" name="Google Shape;4352;p35">
            <a:extLst>
              <a:ext uri="{FF2B5EF4-FFF2-40B4-BE49-F238E27FC236}">
                <a16:creationId xmlns:a16="http://schemas.microsoft.com/office/drawing/2014/main" id="{2D78A3FC-8C98-42DB-BC14-675BDA1CB413}"/>
              </a:ext>
            </a:extLst>
          </p:cNvPr>
          <p:cNvSpPr txBox="1">
            <a:spLocks/>
          </p:cNvSpPr>
          <p:nvPr/>
        </p:nvSpPr>
        <p:spPr>
          <a:xfrm>
            <a:off x="4830446" y="2394840"/>
            <a:ext cx="3352522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Reduced amount of transmissions</a:t>
            </a:r>
          </a:p>
        </p:txBody>
      </p:sp>
    </p:spTree>
    <p:extLst>
      <p:ext uri="{BB962C8B-B14F-4D97-AF65-F5344CB8AC3E}">
        <p14:creationId xmlns:p14="http://schemas.microsoft.com/office/powerpoint/2010/main" val="2422270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/>
      <p:bldP spid="10" grpId="0" animBg="1"/>
      <p:bldP spid="14" grpId="0" animBg="1"/>
      <p:bldP spid="15" grpId="0" animBg="1"/>
      <p:bldP spid="18" grpId="0" animBg="1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CONTINUAL LEARNING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266FB869-9CB9-4782-9BB5-219B45BC49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4985" y="1370464"/>
            <a:ext cx="6054029" cy="35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Variation of machine learning that allows to:</a:t>
            </a:r>
            <a:endParaRPr sz="1400" dirty="0"/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276A16D9-5D59-40DD-8C1B-C45AB41AFD4E}"/>
              </a:ext>
            </a:extLst>
          </p:cNvPr>
          <p:cNvSpPr txBox="1">
            <a:spLocks/>
          </p:cNvSpPr>
          <p:nvPr/>
        </p:nvSpPr>
        <p:spPr>
          <a:xfrm>
            <a:off x="1300436" y="3257408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Example: visual inspection of defects in a production line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F268CEC8-1F14-44E9-B2C2-2177CFC460D5}"/>
              </a:ext>
            </a:extLst>
          </p:cNvPr>
          <p:cNvSpPr txBox="1">
            <a:spLocks/>
          </p:cNvSpPr>
          <p:nvPr/>
        </p:nvSpPr>
        <p:spPr>
          <a:xfrm>
            <a:off x="2012818" y="1799220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Perform inference and </a:t>
            </a:r>
            <a:r>
              <a:rPr lang="en-US" b="1" dirty="0">
                <a:solidFill>
                  <a:srgbClr val="7A0C0C"/>
                </a:solidFill>
              </a:rPr>
              <a:t>train</a:t>
            </a:r>
            <a:r>
              <a:rPr lang="en-US" dirty="0"/>
              <a:t> on the input received</a:t>
            </a:r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E890411C-3E71-4A7A-A8F1-F855BB8BE731}"/>
              </a:ext>
            </a:extLst>
          </p:cNvPr>
          <p:cNvSpPr txBox="1">
            <a:spLocks/>
          </p:cNvSpPr>
          <p:nvPr/>
        </p:nvSpPr>
        <p:spPr>
          <a:xfrm>
            <a:off x="2012817" y="2185741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Learn from the </a:t>
            </a:r>
            <a:r>
              <a:rPr lang="en-US" b="1" dirty="0">
                <a:solidFill>
                  <a:srgbClr val="7A0C0C"/>
                </a:solidFill>
              </a:rPr>
              <a:t>changes</a:t>
            </a:r>
            <a:r>
              <a:rPr lang="en-US" dirty="0"/>
              <a:t> that affect the environment</a:t>
            </a:r>
          </a:p>
        </p:txBody>
      </p:sp>
      <p:sp>
        <p:nvSpPr>
          <p:cNvPr id="12" name="Google Shape;4352;p35">
            <a:extLst>
              <a:ext uri="{FF2B5EF4-FFF2-40B4-BE49-F238E27FC236}">
                <a16:creationId xmlns:a16="http://schemas.microsoft.com/office/drawing/2014/main" id="{7D49E0A7-C7FF-4D65-8CDE-6F654E3A7283}"/>
              </a:ext>
            </a:extLst>
          </p:cNvPr>
          <p:cNvSpPr txBox="1">
            <a:spLocks/>
          </p:cNvSpPr>
          <p:nvPr/>
        </p:nvSpPr>
        <p:spPr>
          <a:xfrm>
            <a:off x="2012817" y="2562427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Recognize, include and learn </a:t>
            </a:r>
            <a:r>
              <a:rPr lang="en-US" b="1" dirty="0">
                <a:solidFill>
                  <a:srgbClr val="7A0C0C"/>
                </a:solidFill>
              </a:rPr>
              <a:t>new classes 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57E91B5-8C27-4983-B35C-CD80437E3FBE}"/>
              </a:ext>
            </a:extLst>
          </p:cNvPr>
          <p:cNvSpPr/>
          <p:nvPr/>
        </p:nvSpPr>
        <p:spPr>
          <a:xfrm>
            <a:off x="1840181" y="192060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A358E9A-406D-4E9B-B99B-A86C62B24E65}"/>
              </a:ext>
            </a:extLst>
          </p:cNvPr>
          <p:cNvSpPr/>
          <p:nvPr/>
        </p:nvSpPr>
        <p:spPr>
          <a:xfrm>
            <a:off x="1840181" y="2314186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D7A274C-C753-4C6D-9A21-F0FF9C84B1BC}"/>
              </a:ext>
            </a:extLst>
          </p:cNvPr>
          <p:cNvSpPr/>
          <p:nvPr/>
        </p:nvSpPr>
        <p:spPr>
          <a:xfrm>
            <a:off x="1840181" y="268019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3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9" grpId="0"/>
      <p:bldP spid="10" grpId="0"/>
      <p:bldP spid="12" grpId="0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CATASTROPHIC FORGETTING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AC2A5BAE-39F0-4220-A9E9-69BAD83645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4985" y="1462292"/>
            <a:ext cx="6054029" cy="427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Direct </a:t>
            </a:r>
            <a:r>
              <a:rPr lang="it-IT" sz="1400" dirty="0" err="1"/>
              <a:t>consequence</a:t>
            </a:r>
            <a:r>
              <a:rPr lang="it-IT" sz="1400" dirty="0"/>
              <a:t> of </a:t>
            </a:r>
            <a:r>
              <a:rPr lang="it-IT" sz="1400" dirty="0" err="1"/>
              <a:t>continual</a:t>
            </a:r>
            <a:r>
              <a:rPr lang="it-IT" sz="1400" dirty="0"/>
              <a:t> learning</a:t>
            </a:r>
            <a:endParaRPr sz="1400" dirty="0"/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C41C5DD1-1FDE-4B9C-9B0D-99E9F039D71B}"/>
              </a:ext>
            </a:extLst>
          </p:cNvPr>
          <p:cNvSpPr txBox="1">
            <a:spLocks/>
          </p:cNvSpPr>
          <p:nvPr/>
        </p:nvSpPr>
        <p:spPr>
          <a:xfrm>
            <a:off x="1544985" y="1920158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Phenomenon</a:t>
            </a:r>
            <a:r>
              <a:rPr lang="it-IT" dirty="0"/>
              <a:t> that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</a:t>
            </a:r>
            <a:r>
              <a:rPr lang="it-IT" dirty="0" err="1"/>
              <a:t>overfitting</a:t>
            </a:r>
            <a:r>
              <a:rPr lang="it-IT" dirty="0"/>
              <a:t> over new data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7CA5154D-70DD-44EF-9C64-13744C63A9E9}"/>
              </a:ext>
            </a:extLst>
          </p:cNvPr>
          <p:cNvSpPr txBox="1">
            <a:spLocks/>
          </p:cNvSpPr>
          <p:nvPr/>
        </p:nvSpPr>
        <p:spPr>
          <a:xfrm>
            <a:off x="1544983" y="2452356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Leads to models that can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new data but not </a:t>
            </a:r>
            <a:r>
              <a:rPr lang="it-IT" dirty="0" err="1"/>
              <a:t>old</a:t>
            </a:r>
            <a:r>
              <a:rPr lang="it-IT" dirty="0"/>
              <a:t> data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194EDBD8-B6D7-49EF-9B5E-3480ACF3569F}"/>
              </a:ext>
            </a:extLst>
          </p:cNvPr>
          <p:cNvSpPr txBox="1">
            <a:spLocks/>
          </p:cNvSpPr>
          <p:nvPr/>
        </p:nvSpPr>
        <p:spPr>
          <a:xfrm>
            <a:off x="1544983" y="2989724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Model </a:t>
            </a:r>
            <a:r>
              <a:rPr lang="it-IT" dirty="0" err="1"/>
              <a:t>forgets</a:t>
            </a:r>
            <a:r>
              <a:rPr lang="it-IT" dirty="0"/>
              <a:t> its initial knowledge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887F32D-D0FC-4085-9046-7D5FA7EAB2E8}"/>
              </a:ext>
            </a:extLst>
          </p:cNvPr>
          <p:cNvSpPr/>
          <p:nvPr/>
        </p:nvSpPr>
        <p:spPr>
          <a:xfrm>
            <a:off x="1328552" y="1618362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DD2AA1B-3CBF-43F6-9B85-9AD36F47EAB7}"/>
              </a:ext>
            </a:extLst>
          </p:cNvPr>
          <p:cNvSpPr/>
          <p:nvPr/>
        </p:nvSpPr>
        <p:spPr>
          <a:xfrm>
            <a:off x="1328552" y="205956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D1F8E7A-E15A-4090-A018-981FACA8ECA6}"/>
              </a:ext>
            </a:extLst>
          </p:cNvPr>
          <p:cNvSpPr/>
          <p:nvPr/>
        </p:nvSpPr>
        <p:spPr>
          <a:xfrm>
            <a:off x="1328552" y="257175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D63C2B9-52DC-453C-A707-F3823BD04F4A}"/>
              </a:ext>
            </a:extLst>
          </p:cNvPr>
          <p:cNvSpPr/>
          <p:nvPr/>
        </p:nvSpPr>
        <p:spPr>
          <a:xfrm>
            <a:off x="1328552" y="3123472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1442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GOAL OF THE PROJECT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AC2A5BAE-39F0-4220-A9E9-69BAD83645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5112" y="1354177"/>
            <a:ext cx="6054029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 err="1"/>
              <a:t>Implementation</a:t>
            </a:r>
            <a:r>
              <a:rPr lang="it-IT" sz="1400" dirty="0"/>
              <a:t> of a </a:t>
            </a:r>
            <a:r>
              <a:rPr lang="it-IT" sz="1400" dirty="0" err="1"/>
              <a:t>continual</a:t>
            </a:r>
            <a:r>
              <a:rPr lang="it-IT" sz="1400" dirty="0"/>
              <a:t> learning framework with the </a:t>
            </a:r>
            <a:r>
              <a:rPr lang="it-IT" sz="1400" dirty="0" err="1"/>
              <a:t>aim</a:t>
            </a:r>
            <a:r>
              <a:rPr lang="it-IT" sz="1400" dirty="0"/>
              <a:t> of:</a:t>
            </a:r>
            <a:endParaRPr sz="1400" dirty="0"/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C41C5DD1-1FDE-4B9C-9B0D-99E9F039D71B}"/>
              </a:ext>
            </a:extLst>
          </p:cNvPr>
          <p:cNvSpPr txBox="1">
            <a:spLocks/>
          </p:cNvSpPr>
          <p:nvPr/>
        </p:nvSpPr>
        <p:spPr>
          <a:xfrm>
            <a:off x="1931428" y="1920158"/>
            <a:ext cx="6054029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Creating</a:t>
            </a:r>
            <a:r>
              <a:rPr lang="it-IT" dirty="0"/>
              <a:t> a system easy to </a:t>
            </a:r>
            <a:r>
              <a:rPr lang="it-IT" dirty="0" err="1"/>
              <a:t>attach</a:t>
            </a:r>
            <a:r>
              <a:rPr lang="it-IT" dirty="0"/>
              <a:t> to </a:t>
            </a:r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7CA5154D-70DD-44EF-9C64-13744C63A9E9}"/>
              </a:ext>
            </a:extLst>
          </p:cNvPr>
          <p:cNvSpPr txBox="1">
            <a:spLocks/>
          </p:cNvSpPr>
          <p:nvPr/>
        </p:nvSpPr>
        <p:spPr>
          <a:xfrm>
            <a:off x="1485111" y="2969669"/>
            <a:ext cx="6054029" cy="4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4 state of the art </a:t>
            </a:r>
            <a:r>
              <a:rPr lang="it-IT" dirty="0" err="1"/>
              <a:t>algorithms</a:t>
            </a:r>
            <a:r>
              <a:rPr lang="it-IT" dirty="0"/>
              <a:t> have </a:t>
            </a:r>
            <a:r>
              <a:rPr lang="it-IT" dirty="0" err="1"/>
              <a:t>been</a:t>
            </a:r>
            <a:r>
              <a:rPr lang="it-IT" dirty="0"/>
              <a:t> implemented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D6A7C151-7828-4A58-8EDC-B2D23EB01015}"/>
              </a:ext>
            </a:extLst>
          </p:cNvPr>
          <p:cNvSpPr txBox="1">
            <a:spLocks/>
          </p:cNvSpPr>
          <p:nvPr/>
        </p:nvSpPr>
        <p:spPr>
          <a:xfrm>
            <a:off x="1931427" y="2302329"/>
            <a:ext cx="6054029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Creating</a:t>
            </a:r>
            <a:r>
              <a:rPr lang="it-IT" dirty="0"/>
              <a:t> self </a:t>
            </a:r>
            <a:r>
              <a:rPr lang="it-IT" dirty="0" err="1"/>
              <a:t>sustainable</a:t>
            </a:r>
            <a:r>
              <a:rPr lang="it-IT" dirty="0"/>
              <a:t> models (fine </a:t>
            </a:r>
            <a:r>
              <a:rPr lang="it-IT" dirty="0" err="1"/>
              <a:t>tune</a:t>
            </a:r>
            <a:r>
              <a:rPr lang="it-IT" dirty="0"/>
              <a:t> + </a:t>
            </a:r>
            <a:r>
              <a:rPr lang="it-IT" dirty="0" err="1"/>
              <a:t>learn</a:t>
            </a:r>
            <a:r>
              <a:rPr lang="it-IT" dirty="0"/>
              <a:t> new classes)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D7D2C27E-9BFB-4A3A-B423-2F0D217E5C2D}"/>
              </a:ext>
            </a:extLst>
          </p:cNvPr>
          <p:cNvSpPr txBox="1">
            <a:spLocks/>
          </p:cNvSpPr>
          <p:nvPr/>
        </p:nvSpPr>
        <p:spPr>
          <a:xfrm>
            <a:off x="1485111" y="3654298"/>
            <a:ext cx="6379818" cy="4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Everything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on </a:t>
            </a:r>
            <a:r>
              <a:rPr lang="it-IT" dirty="0" err="1"/>
              <a:t>teo</a:t>
            </a:r>
            <a:r>
              <a:rPr lang="it-IT" dirty="0"/>
              <a:t> MCU for two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0A101FF6-8C2A-48D7-B672-0170619AAD59}"/>
              </a:ext>
            </a:extLst>
          </p:cNvPr>
          <p:cNvSpPr txBox="1">
            <a:spLocks/>
          </p:cNvSpPr>
          <p:nvPr/>
        </p:nvSpPr>
        <p:spPr>
          <a:xfrm>
            <a:off x="1751815" y="4329011"/>
            <a:ext cx="1856800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Gesture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6B6FE4B6-6EF8-4B1E-BEA0-7756FAFCCB33}"/>
              </a:ext>
            </a:extLst>
          </p:cNvPr>
          <p:cNvSpPr txBox="1">
            <a:spLocks/>
          </p:cNvSpPr>
          <p:nvPr/>
        </p:nvSpPr>
        <p:spPr>
          <a:xfrm>
            <a:off x="5241470" y="4316304"/>
            <a:ext cx="1856800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Image </a:t>
            </a:r>
            <a:r>
              <a:rPr lang="it-IT" dirty="0" err="1"/>
              <a:t>classification</a:t>
            </a:r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225642B-2021-48FC-97A1-77E8036FC097}"/>
              </a:ext>
            </a:extLst>
          </p:cNvPr>
          <p:cNvSpPr/>
          <p:nvPr/>
        </p:nvSpPr>
        <p:spPr>
          <a:xfrm>
            <a:off x="1751815" y="204117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A1AE9AE-5416-4BBC-B726-E8AF91145828}"/>
              </a:ext>
            </a:extLst>
          </p:cNvPr>
          <p:cNvSpPr/>
          <p:nvPr/>
        </p:nvSpPr>
        <p:spPr>
          <a:xfrm>
            <a:off x="1751815" y="244891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28DBB8B-EDB3-4308-912D-DAD1C936C642}"/>
              </a:ext>
            </a:extLst>
          </p:cNvPr>
          <p:cNvSpPr/>
          <p:nvPr/>
        </p:nvSpPr>
        <p:spPr>
          <a:xfrm>
            <a:off x="1593972" y="446255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F9FB1BF-4C40-42FD-8900-7EB4B2B675F1}"/>
              </a:ext>
            </a:extLst>
          </p:cNvPr>
          <p:cNvSpPr/>
          <p:nvPr/>
        </p:nvSpPr>
        <p:spPr>
          <a:xfrm>
            <a:off x="5126379" y="445481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85C880C1-CB60-4D0C-BE22-9A3A3F89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367" y="4215186"/>
            <a:ext cx="803654" cy="602740"/>
          </a:xfrm>
          <a:prstGeom prst="rect">
            <a:avLst/>
          </a:prstGeom>
        </p:spPr>
      </p:pic>
      <p:pic>
        <p:nvPicPr>
          <p:cNvPr id="17" name="Immagine 16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35A8FD11-8C5D-4F2E-933F-25B7EFD2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059" y="4024475"/>
            <a:ext cx="984162" cy="9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9941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94"/>
            <a:ext cx="9144000" cy="572700"/>
          </a:xfrm>
        </p:spPr>
        <p:txBody>
          <a:bodyPr/>
          <a:lstStyle/>
          <a:p>
            <a:r>
              <a:rPr lang="it-IT" dirty="0"/>
              <a:t>STRATEGIES</a:t>
            </a:r>
          </a:p>
        </p:txBody>
      </p:sp>
      <p:sp>
        <p:nvSpPr>
          <p:cNvPr id="8" name="Google Shape;4359;p35">
            <a:extLst>
              <a:ext uri="{FF2B5EF4-FFF2-40B4-BE49-F238E27FC236}">
                <a16:creationId xmlns:a16="http://schemas.microsoft.com/office/drawing/2014/main" id="{5A0B9265-B3E8-4560-BB89-C7307EC59A3C}"/>
              </a:ext>
            </a:extLst>
          </p:cNvPr>
          <p:cNvSpPr txBox="1">
            <a:spLocks/>
          </p:cNvSpPr>
          <p:nvPr/>
        </p:nvSpPr>
        <p:spPr>
          <a:xfrm>
            <a:off x="5841180" y="860864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 err="1"/>
              <a:t>TinyOL</a:t>
            </a:r>
            <a:r>
              <a:rPr lang="it-IT" dirty="0"/>
              <a:t> V2</a:t>
            </a:r>
          </a:p>
          <a:p>
            <a:endParaRPr lang="en" dirty="0"/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D873B1F8-ADCE-42CD-982B-2FC83199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6" y="1360443"/>
            <a:ext cx="2481579" cy="1150508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BD02E5FF-31B1-4A8F-8FC3-DEF951CCA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42" y="1355023"/>
            <a:ext cx="2493263" cy="1155926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4237B837-A586-4FAA-8754-09CB0C1E3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997" y="3475476"/>
            <a:ext cx="2078099" cy="1519529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6FB82B9A-2D3D-4CD0-8DCD-A278DE4E6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3" y="3446216"/>
            <a:ext cx="2335223" cy="1526317"/>
          </a:xfrm>
          <a:prstGeom prst="rect">
            <a:avLst/>
          </a:prstGeom>
        </p:spPr>
      </p:pic>
      <p:sp>
        <p:nvSpPr>
          <p:cNvPr id="81" name="Google Shape;4352;p35">
            <a:extLst>
              <a:ext uri="{FF2B5EF4-FFF2-40B4-BE49-F238E27FC236}">
                <a16:creationId xmlns:a16="http://schemas.microsoft.com/office/drawing/2014/main" id="{609C222F-C6E5-4F74-8DD4-3137E5852CE0}"/>
              </a:ext>
            </a:extLst>
          </p:cNvPr>
          <p:cNvSpPr txBox="1">
            <a:spLocks/>
          </p:cNvSpPr>
          <p:nvPr/>
        </p:nvSpPr>
        <p:spPr>
          <a:xfrm>
            <a:off x="7453519" y="1339368"/>
            <a:ext cx="1761848" cy="142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sz="1400" dirty="0" err="1"/>
              <a:t>Fastest</a:t>
            </a:r>
            <a:endParaRPr lang="it-IT" sz="1400" dirty="0"/>
          </a:p>
          <a:p>
            <a:pPr marL="285750" indent="-285750">
              <a:buFontTx/>
              <a:buChar char="-"/>
            </a:pPr>
            <a:r>
              <a:rPr lang="it-IT" sz="1400" dirty="0"/>
              <a:t>Light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Easy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Not </a:t>
            </a:r>
            <a:r>
              <a:rPr lang="it-IT" sz="1400" dirty="0" err="1"/>
              <a:t>opimized</a:t>
            </a:r>
            <a:r>
              <a:rPr lang="it-IT" sz="1400" dirty="0"/>
              <a:t> </a:t>
            </a:r>
            <a:r>
              <a:rPr lang="it-IT" sz="1400" dirty="0" err="1"/>
              <a:t>inference</a:t>
            </a:r>
            <a:endParaRPr lang="it-IT" sz="1400" dirty="0"/>
          </a:p>
        </p:txBody>
      </p:sp>
      <p:sp>
        <p:nvSpPr>
          <p:cNvPr id="82" name="Google Shape;4352;p35">
            <a:extLst>
              <a:ext uri="{FF2B5EF4-FFF2-40B4-BE49-F238E27FC236}">
                <a16:creationId xmlns:a16="http://schemas.microsoft.com/office/drawing/2014/main" id="{F2C4F0AD-4C0A-4312-9C9F-DCA751DB28D7}"/>
              </a:ext>
            </a:extLst>
          </p:cNvPr>
          <p:cNvSpPr txBox="1">
            <a:spLocks/>
          </p:cNvSpPr>
          <p:nvPr/>
        </p:nvSpPr>
        <p:spPr>
          <a:xfrm>
            <a:off x="2582728" y="3412552"/>
            <a:ext cx="1904817" cy="185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/>
              <a:t>Easy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Strong against forget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Double inference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Double memory</a:t>
            </a:r>
          </a:p>
        </p:txBody>
      </p:sp>
      <p:sp>
        <p:nvSpPr>
          <p:cNvPr id="83" name="Google Shape;4352;p35">
            <a:extLst>
              <a:ext uri="{FF2B5EF4-FFF2-40B4-BE49-F238E27FC236}">
                <a16:creationId xmlns:a16="http://schemas.microsoft.com/office/drawing/2014/main" id="{CBA72E11-2988-4832-9FA6-05816736203C}"/>
              </a:ext>
            </a:extLst>
          </p:cNvPr>
          <p:cNvSpPr txBox="1">
            <a:spLocks/>
          </p:cNvSpPr>
          <p:nvPr/>
        </p:nvSpPr>
        <p:spPr>
          <a:xfrm>
            <a:off x="7109856" y="3316238"/>
            <a:ext cx="2034144" cy="194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/>
              <a:t>Easy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Strong against forget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Sometimes double inference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Double memory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ED1A318A-558D-45B7-878C-DB51541BCC5B}"/>
              </a:ext>
            </a:extLst>
          </p:cNvPr>
          <p:cNvCxnSpPr>
            <a:cxnSpLocks/>
          </p:cNvCxnSpPr>
          <p:nvPr/>
        </p:nvCxnSpPr>
        <p:spPr>
          <a:xfrm>
            <a:off x="4577887" y="860864"/>
            <a:ext cx="0" cy="4071943"/>
          </a:xfrm>
          <a:prstGeom prst="line">
            <a:avLst/>
          </a:prstGeom>
          <a:ln w="5715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5FCA84E5-7DF1-473B-849C-0B77E8A2000B}"/>
              </a:ext>
            </a:extLst>
          </p:cNvPr>
          <p:cNvCxnSpPr>
            <a:cxnSpLocks/>
          </p:cNvCxnSpPr>
          <p:nvPr/>
        </p:nvCxnSpPr>
        <p:spPr>
          <a:xfrm>
            <a:off x="319582" y="2908005"/>
            <a:ext cx="8335926" cy="0"/>
          </a:xfrm>
          <a:prstGeom prst="line">
            <a:avLst/>
          </a:prstGeom>
          <a:ln w="5715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4352;p35">
            <a:extLst>
              <a:ext uri="{FF2B5EF4-FFF2-40B4-BE49-F238E27FC236}">
                <a16:creationId xmlns:a16="http://schemas.microsoft.com/office/drawing/2014/main" id="{39CACD77-D69B-4626-B879-D0B1591C2188}"/>
              </a:ext>
            </a:extLst>
          </p:cNvPr>
          <p:cNvSpPr txBox="1">
            <a:spLocks/>
          </p:cNvSpPr>
          <p:nvPr/>
        </p:nvSpPr>
        <p:spPr>
          <a:xfrm>
            <a:off x="2734289" y="1401898"/>
            <a:ext cx="1761848" cy="9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/>
              <a:t>Fast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Light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Easy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Vulnerable</a:t>
            </a:r>
          </a:p>
        </p:txBody>
      </p:sp>
      <p:sp>
        <p:nvSpPr>
          <p:cNvPr id="18" name="Google Shape;4359;p35">
            <a:extLst>
              <a:ext uri="{FF2B5EF4-FFF2-40B4-BE49-F238E27FC236}">
                <a16:creationId xmlns:a16="http://schemas.microsoft.com/office/drawing/2014/main" id="{A4FE29B1-D4F7-40CD-8858-A19E2B57FF88}"/>
              </a:ext>
            </a:extLst>
          </p:cNvPr>
          <p:cNvSpPr txBox="1">
            <a:spLocks/>
          </p:cNvSpPr>
          <p:nvPr/>
        </p:nvSpPr>
        <p:spPr>
          <a:xfrm>
            <a:off x="1238899" y="841155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 err="1"/>
              <a:t>TinyOL</a:t>
            </a:r>
            <a:endParaRPr lang="it-IT" dirty="0"/>
          </a:p>
          <a:p>
            <a:endParaRPr lang="en" dirty="0"/>
          </a:p>
        </p:txBody>
      </p:sp>
      <p:sp>
        <p:nvSpPr>
          <p:cNvPr id="19" name="Google Shape;4359;p35">
            <a:extLst>
              <a:ext uri="{FF2B5EF4-FFF2-40B4-BE49-F238E27FC236}">
                <a16:creationId xmlns:a16="http://schemas.microsoft.com/office/drawing/2014/main" id="{C7B7F780-100C-4527-A5E3-A68A4A0E4C88}"/>
              </a:ext>
            </a:extLst>
          </p:cNvPr>
          <p:cNvSpPr txBox="1">
            <a:spLocks/>
          </p:cNvSpPr>
          <p:nvPr/>
        </p:nvSpPr>
        <p:spPr>
          <a:xfrm>
            <a:off x="1338885" y="2933593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/>
              <a:t>LWF</a:t>
            </a:r>
          </a:p>
          <a:p>
            <a:endParaRPr lang="en" dirty="0"/>
          </a:p>
        </p:txBody>
      </p:sp>
      <p:sp>
        <p:nvSpPr>
          <p:cNvPr id="20" name="Google Shape;4359;p35">
            <a:extLst>
              <a:ext uri="{FF2B5EF4-FFF2-40B4-BE49-F238E27FC236}">
                <a16:creationId xmlns:a16="http://schemas.microsoft.com/office/drawing/2014/main" id="{F6C035C2-A4D3-4BC9-A193-33CBBD271172}"/>
              </a:ext>
            </a:extLst>
          </p:cNvPr>
          <p:cNvSpPr txBox="1">
            <a:spLocks/>
          </p:cNvSpPr>
          <p:nvPr/>
        </p:nvSpPr>
        <p:spPr>
          <a:xfrm>
            <a:off x="5841179" y="2928057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/>
              <a:t>CWR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72719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1" grpId="0"/>
      <p:bldP spid="82" grpId="0"/>
      <p:bldP spid="83" grpId="0"/>
      <p:bldP spid="92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4593;p49">
            <a:extLst>
              <a:ext uri="{FF2B5EF4-FFF2-40B4-BE49-F238E27FC236}">
                <a16:creationId xmlns:a16="http://schemas.microsoft.com/office/drawing/2014/main" id="{60A10382-23F5-4A7A-A16D-946061B3DA8E}"/>
              </a:ext>
            </a:extLst>
          </p:cNvPr>
          <p:cNvSpPr/>
          <p:nvPr/>
        </p:nvSpPr>
        <p:spPr>
          <a:xfrm>
            <a:off x="1453230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>
              <a:solidFill>
                <a:schemeClr val="bg1"/>
              </a:solidFill>
              <a:latin typeface="Biome Light" panose="020B0303030204020804" pitchFamily="34" charset="0"/>
              <a:ea typeface="Black Han Sans" panose="020B0604020202020204" charset="-127"/>
              <a:cs typeface="Biome Light" panose="020B0303030204020804" pitchFamily="34" charset="0"/>
            </a:endParaRPr>
          </a:p>
        </p:txBody>
      </p:sp>
      <p:sp>
        <p:nvSpPr>
          <p:cNvPr id="82" name="Google Shape;4595;p49">
            <a:extLst>
              <a:ext uri="{FF2B5EF4-FFF2-40B4-BE49-F238E27FC236}">
                <a16:creationId xmlns:a16="http://schemas.microsoft.com/office/drawing/2014/main" id="{A6561B76-83BF-4E06-B7EA-39B0D6B8FF38}"/>
              </a:ext>
            </a:extLst>
          </p:cNvPr>
          <p:cNvSpPr/>
          <p:nvPr/>
        </p:nvSpPr>
        <p:spPr>
          <a:xfrm>
            <a:off x="4289381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597;p49">
            <a:extLst>
              <a:ext uri="{FF2B5EF4-FFF2-40B4-BE49-F238E27FC236}">
                <a16:creationId xmlns:a16="http://schemas.microsoft.com/office/drawing/2014/main" id="{7A793262-A476-4C86-9B8E-0DEC190CA10B}"/>
              </a:ext>
            </a:extLst>
          </p:cNvPr>
          <p:cNvSpPr txBox="1">
            <a:spLocks/>
          </p:cNvSpPr>
          <p:nvPr/>
        </p:nvSpPr>
        <p:spPr>
          <a:xfrm>
            <a:off x="494828" y="3301336"/>
            <a:ext cx="2611012" cy="10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dirty="0"/>
              <a:t>FRAMEWORK</a:t>
            </a:r>
            <a:br>
              <a:rPr lang="it-IT" dirty="0"/>
            </a:br>
            <a:r>
              <a:rPr lang="it-IT" dirty="0"/>
              <a:t>IMPLEMENTATION</a:t>
            </a:r>
          </a:p>
        </p:txBody>
      </p:sp>
      <p:cxnSp>
        <p:nvCxnSpPr>
          <p:cNvPr id="89" name="Google Shape;4606;p49">
            <a:extLst>
              <a:ext uri="{FF2B5EF4-FFF2-40B4-BE49-F238E27FC236}">
                <a16:creationId xmlns:a16="http://schemas.microsoft.com/office/drawing/2014/main" id="{74D294CF-B37B-45E1-A4FD-0D330F4D2005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2180430" y="2570793"/>
            <a:ext cx="210895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4606;p49">
            <a:extLst>
              <a:ext uri="{FF2B5EF4-FFF2-40B4-BE49-F238E27FC236}">
                <a16:creationId xmlns:a16="http://schemas.microsoft.com/office/drawing/2014/main" id="{D12E3D92-5898-43F4-9715-2E7750C2523C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7813900" y="2570793"/>
            <a:ext cx="133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4595;p49">
            <a:extLst>
              <a:ext uri="{FF2B5EF4-FFF2-40B4-BE49-F238E27FC236}">
                <a16:creationId xmlns:a16="http://schemas.microsoft.com/office/drawing/2014/main" id="{E9FDC9E5-48B0-432C-81C4-F48464CFCE96}"/>
              </a:ext>
            </a:extLst>
          </p:cNvPr>
          <p:cNvSpPr/>
          <p:nvPr/>
        </p:nvSpPr>
        <p:spPr>
          <a:xfrm>
            <a:off x="7086700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604;p49">
            <a:extLst>
              <a:ext uri="{FF2B5EF4-FFF2-40B4-BE49-F238E27FC236}">
                <a16:creationId xmlns:a16="http://schemas.microsoft.com/office/drawing/2014/main" id="{ECB65B8F-DAF9-4A5E-9509-F82FEAC608B3}"/>
              </a:ext>
            </a:extLst>
          </p:cNvPr>
          <p:cNvSpPr txBox="1">
            <a:spLocks/>
          </p:cNvSpPr>
          <p:nvPr/>
        </p:nvSpPr>
        <p:spPr>
          <a:xfrm>
            <a:off x="7160350" y="2295950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93" name="Google Shape;4606;p49">
            <a:extLst>
              <a:ext uri="{FF2B5EF4-FFF2-40B4-BE49-F238E27FC236}">
                <a16:creationId xmlns:a16="http://schemas.microsoft.com/office/drawing/2014/main" id="{0152E617-C02E-45A4-9B91-A9E759739AF5}"/>
              </a:ext>
            </a:extLst>
          </p:cNvPr>
          <p:cNvCxnSpPr>
            <a:cxnSpLocks/>
            <a:stCxn id="82" idx="6"/>
            <a:endCxn id="91" idx="2"/>
          </p:cNvCxnSpPr>
          <p:nvPr/>
        </p:nvCxnSpPr>
        <p:spPr>
          <a:xfrm>
            <a:off x="5016581" y="2570793"/>
            <a:ext cx="207011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4604;p49">
            <a:extLst>
              <a:ext uri="{FF2B5EF4-FFF2-40B4-BE49-F238E27FC236}">
                <a16:creationId xmlns:a16="http://schemas.microsoft.com/office/drawing/2014/main" id="{81D93A2F-A82E-4D24-8378-58817EC104E6}"/>
              </a:ext>
            </a:extLst>
          </p:cNvPr>
          <p:cNvSpPr txBox="1">
            <a:spLocks/>
          </p:cNvSpPr>
          <p:nvPr/>
        </p:nvSpPr>
        <p:spPr>
          <a:xfrm>
            <a:off x="1510384" y="2295950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95" name="Google Shape;4599;p49">
            <a:extLst>
              <a:ext uri="{FF2B5EF4-FFF2-40B4-BE49-F238E27FC236}">
                <a16:creationId xmlns:a16="http://schemas.microsoft.com/office/drawing/2014/main" id="{1F99EE31-6AB3-4F77-A2BB-D664FFCDAA92}"/>
              </a:ext>
            </a:extLst>
          </p:cNvPr>
          <p:cNvSpPr txBox="1">
            <a:spLocks/>
          </p:cNvSpPr>
          <p:nvPr/>
        </p:nvSpPr>
        <p:spPr>
          <a:xfrm>
            <a:off x="6101759" y="33728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PERFORMANCE TESTING</a:t>
            </a:r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ADC1D63A-21EB-460E-A2BF-F0C49AD2FD9F}"/>
              </a:ext>
            </a:extLst>
          </p:cNvPr>
          <p:cNvSpPr/>
          <p:nvPr/>
        </p:nvSpPr>
        <p:spPr>
          <a:xfrm>
            <a:off x="550524" y="1588884"/>
            <a:ext cx="2506184" cy="1783952"/>
          </a:xfrm>
          <a:prstGeom prst="roundRect">
            <a:avLst/>
          </a:prstGeom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ttangolo con angoli arrotondati 100">
            <a:extLst>
              <a:ext uri="{FF2B5EF4-FFF2-40B4-BE49-F238E27FC236}">
                <a16:creationId xmlns:a16="http://schemas.microsoft.com/office/drawing/2014/main" id="{75602B0B-B83D-4872-BEAC-D165E25FB698}"/>
              </a:ext>
            </a:extLst>
          </p:cNvPr>
          <p:cNvSpPr/>
          <p:nvPr/>
        </p:nvSpPr>
        <p:spPr>
          <a:xfrm>
            <a:off x="6297930" y="1563098"/>
            <a:ext cx="2506184" cy="1783952"/>
          </a:xfrm>
          <a:prstGeom prst="roundRect">
            <a:avLst/>
          </a:prstGeom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" name="Immagine 101">
            <a:extLst>
              <a:ext uri="{FF2B5EF4-FFF2-40B4-BE49-F238E27FC236}">
                <a16:creationId xmlns:a16="http://schemas.microsoft.com/office/drawing/2014/main" id="{5439DE9D-A0A8-401E-BDE8-6A7CD7ED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59" y="2500281"/>
            <a:ext cx="1723926" cy="766189"/>
          </a:xfrm>
          <a:prstGeom prst="rect">
            <a:avLst/>
          </a:prstGeom>
        </p:spPr>
      </p:pic>
      <p:sp>
        <p:nvSpPr>
          <p:cNvPr id="105" name="Google Shape;4596;p49">
            <a:extLst>
              <a:ext uri="{FF2B5EF4-FFF2-40B4-BE49-F238E27FC236}">
                <a16:creationId xmlns:a16="http://schemas.microsoft.com/office/drawing/2014/main" id="{7CA81584-D11B-45A5-A36F-17CD67B9F33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sz="3500" dirty="0"/>
              <a:t>PROJECT STAGES</a:t>
            </a:r>
          </a:p>
        </p:txBody>
      </p:sp>
      <p:sp>
        <p:nvSpPr>
          <p:cNvPr id="106" name="Google Shape;4597;p49">
            <a:extLst>
              <a:ext uri="{FF2B5EF4-FFF2-40B4-BE49-F238E27FC236}">
                <a16:creationId xmlns:a16="http://schemas.microsoft.com/office/drawing/2014/main" id="{3C8F0171-9918-44BD-9E09-2F1705DC01F5}"/>
              </a:ext>
            </a:extLst>
          </p:cNvPr>
          <p:cNvSpPr txBox="1">
            <a:spLocks/>
          </p:cNvSpPr>
          <p:nvPr/>
        </p:nvSpPr>
        <p:spPr>
          <a:xfrm>
            <a:off x="3354463" y="3344645"/>
            <a:ext cx="2611012" cy="10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dirty="0"/>
              <a:t>LAPTOP SIMULATION</a:t>
            </a:r>
          </a:p>
        </p:txBody>
      </p:sp>
      <p:sp>
        <p:nvSpPr>
          <p:cNvPr id="107" name="Google Shape;4604;p49">
            <a:extLst>
              <a:ext uri="{FF2B5EF4-FFF2-40B4-BE49-F238E27FC236}">
                <a16:creationId xmlns:a16="http://schemas.microsoft.com/office/drawing/2014/main" id="{42C78E36-851B-4426-A496-2111A67EE357}"/>
              </a:ext>
            </a:extLst>
          </p:cNvPr>
          <p:cNvSpPr txBox="1">
            <a:spLocks/>
          </p:cNvSpPr>
          <p:nvPr/>
        </p:nvSpPr>
        <p:spPr>
          <a:xfrm>
            <a:off x="4363031" y="230694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08" name="Rettangolo con angoli arrotondati 107">
            <a:extLst>
              <a:ext uri="{FF2B5EF4-FFF2-40B4-BE49-F238E27FC236}">
                <a16:creationId xmlns:a16="http://schemas.microsoft.com/office/drawing/2014/main" id="{B3FBD00D-7CF1-4D35-A90C-0DABC58E15A5}"/>
              </a:ext>
            </a:extLst>
          </p:cNvPr>
          <p:cNvSpPr/>
          <p:nvPr/>
        </p:nvSpPr>
        <p:spPr>
          <a:xfrm>
            <a:off x="3430466" y="1560693"/>
            <a:ext cx="2506184" cy="1783952"/>
          </a:xfrm>
          <a:prstGeom prst="roundRect">
            <a:avLst/>
          </a:prstGeom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9" name="Immagine 108">
            <a:extLst>
              <a:ext uri="{FF2B5EF4-FFF2-40B4-BE49-F238E27FC236}">
                <a16:creationId xmlns:a16="http://schemas.microsoft.com/office/drawing/2014/main" id="{BE109957-D1F3-4C12-985E-B2E891B90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743" y="1726443"/>
            <a:ext cx="559270" cy="597954"/>
          </a:xfrm>
          <a:prstGeom prst="rect">
            <a:avLst/>
          </a:prstGeom>
        </p:spPr>
      </p:pic>
      <p:pic>
        <p:nvPicPr>
          <p:cNvPr id="110" name="Immagine 109">
            <a:extLst>
              <a:ext uri="{FF2B5EF4-FFF2-40B4-BE49-F238E27FC236}">
                <a16:creationId xmlns:a16="http://schemas.microsoft.com/office/drawing/2014/main" id="{55798461-6543-48F2-A17F-FE7B07DD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534" y="2530199"/>
            <a:ext cx="875051" cy="56520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B86FF3D-2867-425D-829E-5DE8A9D81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37" y="1755746"/>
            <a:ext cx="2413385" cy="14502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3D79E8D-8581-42B1-9D2D-2F55FA6EA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170" y="1616893"/>
            <a:ext cx="799513" cy="79951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028433A-33C6-41CD-8E20-B57D4AEF8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727" y="1609345"/>
            <a:ext cx="1181946" cy="8864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6272C0-5C47-45F9-94B6-52919B3B4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1070" y="1797006"/>
            <a:ext cx="1077678" cy="479075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2E7DEF9-93AF-46FF-AD30-4DBAD1D099B7}"/>
              </a:ext>
            </a:extLst>
          </p:cNvPr>
          <p:cNvCxnSpPr/>
          <p:nvPr/>
        </p:nvCxnSpPr>
        <p:spPr>
          <a:xfrm>
            <a:off x="2672443" y="5246914"/>
            <a:ext cx="800100" cy="4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907B3812-A7B0-4CC0-BB9E-090044E58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548" y="1796738"/>
            <a:ext cx="2297764" cy="14502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4234C87-9DFE-4949-BC92-6B0AF50549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0994" y="2435531"/>
            <a:ext cx="673825" cy="78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64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1" grpId="0" animBg="1"/>
      <p:bldP spid="108" grpId="0" animBg="1"/>
    </p:bldLst>
  </p:timing>
</p:sld>
</file>

<file path=ppt/theme/theme1.xml><?xml version="1.0" encoding="utf-8"?>
<a:theme xmlns:a="http://schemas.openxmlformats.org/drawingml/2006/main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Office PowerPoint</Application>
  <PresentationFormat>Presentazione su schermo (16:9)</PresentationFormat>
  <Paragraphs>244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Black Han Sans</vt:lpstr>
      <vt:lpstr>Biome Light</vt:lpstr>
      <vt:lpstr>ABeeZee</vt:lpstr>
      <vt:lpstr>Arial</vt:lpstr>
      <vt:lpstr>Smart Home Project Proposal by Slidesgo</vt:lpstr>
      <vt:lpstr>COMPARISON OF INCREMENTAL ON LINE LEARNING ALGORITHMS FOR GESTURE AND VISUAL SMART SENSORS</vt:lpstr>
      <vt:lpstr>TABLE OF CONTENTS</vt:lpstr>
      <vt:lpstr>MACHINE LEARNING</vt:lpstr>
      <vt:lpstr>TinyML IN IoT</vt:lpstr>
      <vt:lpstr>CONTINUAL LEARNING</vt:lpstr>
      <vt:lpstr>CATASTROPHIC FORGETTING</vt:lpstr>
      <vt:lpstr>GOAL OF THE PROJECT</vt:lpstr>
      <vt:lpstr>STRATEGIES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RESULTS: GESTURE RECOGNITION</vt:lpstr>
      <vt:lpstr>RESULTS: IMAGE CLASSIFICATION</vt:lpstr>
      <vt:lpstr>CONCLUSIONS</vt:lpstr>
      <vt:lpstr>TESTING</vt:lpstr>
      <vt:lpstr>THANKS FOR YOUR ATTENTION</vt:lpstr>
      <vt:lpstr>COMPARISON OF INCREMENTAL ON LINE LEARNING ALGORITHMS FOR GESTURE AND VISUAL SMART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INCREMENTAL ON LINE LEARNING ALGORITHMS FOR GESTURE AND VISUAL SMART SENSORS</dc:title>
  <cp:lastModifiedBy>alessandro avi</cp:lastModifiedBy>
  <cp:revision>17</cp:revision>
  <dcterms:modified xsi:type="dcterms:W3CDTF">2022-03-11T19:59:31Z</dcterms:modified>
</cp:coreProperties>
</file>